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87" r:id="rId1"/>
  </p:sldMasterIdLst>
  <p:notesMasterIdLst>
    <p:notesMasterId r:id="rId23"/>
  </p:notesMasterIdLst>
  <p:handoutMasterIdLst>
    <p:handoutMasterId r:id="rId24"/>
  </p:handoutMasterIdLst>
  <p:sldIdLst>
    <p:sldId id="571" r:id="rId2"/>
    <p:sldId id="511" r:id="rId3"/>
    <p:sldId id="522" r:id="rId4"/>
    <p:sldId id="528" r:id="rId5"/>
    <p:sldId id="543" r:id="rId6"/>
    <p:sldId id="546" r:id="rId7"/>
    <p:sldId id="552" r:id="rId8"/>
    <p:sldId id="574" r:id="rId9"/>
    <p:sldId id="575" r:id="rId10"/>
    <p:sldId id="576" r:id="rId11"/>
    <p:sldId id="577" r:id="rId12"/>
    <p:sldId id="523" r:id="rId13"/>
    <p:sldId id="532" r:id="rId14"/>
    <p:sldId id="531" r:id="rId15"/>
    <p:sldId id="549" r:id="rId16"/>
    <p:sldId id="525" r:id="rId17"/>
    <p:sldId id="568" r:id="rId18"/>
    <p:sldId id="536" r:id="rId19"/>
    <p:sldId id="524" r:id="rId20"/>
    <p:sldId id="533" r:id="rId21"/>
    <p:sldId id="572" r:id="rId22"/>
  </p:sldIdLst>
  <p:sldSz cx="9145588" cy="5145088"/>
  <p:notesSz cx="6858000" cy="9144000"/>
  <p:embeddedFontLst>
    <p:embeddedFont>
      <p:font typeface="方正兰亭准黑_GBK" panose="02000000000000000000" pitchFamily="2" charset="-122"/>
      <p:regular r:id="rId25"/>
    </p:embeddedFont>
    <p:embeddedFont>
      <p:font typeface="SimHei" panose="02010609060101010101" pitchFamily="49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华文新魏" panose="0201080004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Bahnschrift Condensed" panose="020B0502040204020203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Franklin Gothic Medium" panose="020B0603020102020204" pitchFamily="34" charset="0"/>
      <p:regular r:id="rId42"/>
      <p:italic r:id="rId43"/>
    </p:embeddedFont>
    <p:embeddedFont>
      <p:font typeface="Impact" panose="020B0806030902050204" pitchFamily="34" charset="0"/>
      <p:regular r:id="rId44"/>
    </p:embeddedFont>
    <p:embeddedFont>
      <p:font typeface="Palatino Linotype" panose="02040502050505030304" pitchFamily="18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9BD2"/>
    <a:srgbClr val="0067B4"/>
    <a:srgbClr val="004D86"/>
    <a:srgbClr val="0282D0"/>
    <a:srgbClr val="FF9900"/>
    <a:srgbClr val="0547A7"/>
    <a:srgbClr val="202A36"/>
    <a:srgbClr val="FF66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6" autoAdjust="0"/>
    <p:restoredTop sz="89106" autoAdjust="0"/>
  </p:normalViewPr>
  <p:slideViewPr>
    <p:cSldViewPr>
      <p:cViewPr varScale="1">
        <p:scale>
          <a:sx n="147" d="100"/>
          <a:sy n="147" d="100"/>
        </p:scale>
        <p:origin x="1032" y="192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4387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34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26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8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099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86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83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08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74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25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19" y="457342"/>
            <a:ext cx="7773750" cy="3201388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38" y="3715897"/>
            <a:ext cx="6401912" cy="914682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551" y="206044"/>
            <a:ext cx="2057757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206044"/>
            <a:ext cx="6020845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p:transition spd="slow" advClick="0" advTm="0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8" y="1029018"/>
            <a:ext cx="7773750" cy="1879386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8" y="3052515"/>
            <a:ext cx="7773750" cy="849177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6583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6640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7476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007" y="1200521"/>
            <a:ext cx="4039301" cy="339552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823" y="1200521"/>
            <a:ext cx="4042350" cy="3395758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79" y="1200523"/>
            <a:ext cx="4040890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008" y="1200523"/>
            <a:ext cx="4042477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79" y="1660149"/>
            <a:ext cx="4042350" cy="293613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3395" y="1660149"/>
            <a:ext cx="4042350" cy="2935796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114" y="200087"/>
            <a:ext cx="3008835" cy="157211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64" y="204851"/>
            <a:ext cx="4996731" cy="439119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8114" y="1829365"/>
            <a:ext cx="3008835" cy="2766676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8" y="171503"/>
            <a:ext cx="5712816" cy="67172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390" y="857515"/>
            <a:ext cx="6055775" cy="340683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868" y="4359033"/>
            <a:ext cx="5712816" cy="40017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4/29/24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658" r:id="rId13"/>
  </p:sldLayoutIdLst>
  <p:transition spd="slow" advClick="0" advTm="0">
    <p:cover dir="rd"/>
  </p:transition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1677194" y="1691972"/>
            <a:ext cx="6019800" cy="1390379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Python</a:t>
            </a:r>
            <a:r>
              <a:rPr lang="zh-CN" alt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图像分类项目</a:t>
            </a:r>
            <a:endParaRPr lang="en-US" altLang="zh-CN" sz="44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accent6">
                    <a:alpha val="40000"/>
                  </a:schemeClr>
                </a:glo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实践总结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1394" y="3483967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小组成员：周树键 白家乐 王天宇</a:t>
            </a:r>
          </a:p>
        </p:txBody>
      </p:sp>
    </p:spTree>
    <p:extLst>
      <p:ext uri="{BB962C8B-B14F-4D97-AF65-F5344CB8AC3E}">
        <p14:creationId xmlns:p14="http://schemas.microsoft.com/office/powerpoint/2010/main" val="27875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9D3554-BF73-525D-6058-84CBD576A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44" y="-57059"/>
            <a:ext cx="1162844" cy="800803"/>
          </a:xfrm>
          <a:prstGeom prst="rect">
            <a:avLst/>
          </a:prstGeom>
        </p:spPr>
      </p:pic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cxnSpLocks/>
          </p:cNvCxnSpPr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-377487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4455148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-471191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9389327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498B3F-357E-947F-F936-545FF5B41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548" y="1443627"/>
            <a:ext cx="4378141" cy="24636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06337B-B596-67D8-495C-FE17AC1BD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9537" y="1039822"/>
            <a:ext cx="2249373" cy="12642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CD9765-5947-B25E-7C3A-5CF2FD3AA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4820" y="2836477"/>
            <a:ext cx="2244090" cy="126213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75227B4-F18C-2D8F-1EA2-988D57993369}"/>
              </a:ext>
            </a:extLst>
          </p:cNvPr>
          <p:cNvGrpSpPr/>
          <p:nvPr/>
        </p:nvGrpSpPr>
        <p:grpSpPr>
          <a:xfrm>
            <a:off x="-4962181" y="-179171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686AD2-66FD-78C8-16C6-28BF42CB33AE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56F5C978-3979-B122-91A9-3D5FA54BFB6C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1CDABC7-3456-CCCA-C24C-3308634D0B5E}"/>
              </a:ext>
            </a:extLst>
          </p:cNvPr>
          <p:cNvSpPr/>
          <p:nvPr/>
        </p:nvSpPr>
        <p:spPr>
          <a:xfrm>
            <a:off x="-3498787" y="1056417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090EA-AC47-724B-D6E5-56BB84B6808C}"/>
              </a:ext>
            </a:extLst>
          </p:cNvPr>
          <p:cNvSpPr/>
          <p:nvPr/>
        </p:nvSpPr>
        <p:spPr>
          <a:xfrm>
            <a:off x="-3284987" y="1226872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02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13C55E-2389-508E-58B2-00AA4B5A632C}"/>
              </a:ext>
            </a:extLst>
          </p:cNvPr>
          <p:cNvSpPr/>
          <p:nvPr/>
        </p:nvSpPr>
        <p:spPr>
          <a:xfrm>
            <a:off x="-3818387" y="2825335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第二部份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63D3AB2-7859-D42F-D41E-1342F1CD2CB9}"/>
              </a:ext>
            </a:extLst>
          </p:cNvPr>
          <p:cNvSpPr>
            <a:spLocks noEditPoints="1"/>
          </p:cNvSpPr>
          <p:nvPr/>
        </p:nvSpPr>
        <p:spPr bwMode="auto">
          <a:xfrm>
            <a:off x="4226256" y="4111542"/>
            <a:ext cx="693076" cy="691359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D8BE790-B121-FB34-F255-ED57E80A5408}"/>
              </a:ext>
            </a:extLst>
          </p:cNvPr>
          <p:cNvSpPr/>
          <p:nvPr/>
        </p:nvSpPr>
        <p:spPr>
          <a:xfrm rot="1298258">
            <a:off x="26202" y="3069405"/>
            <a:ext cx="3048000" cy="11429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数据集增强</a:t>
            </a:r>
          </a:p>
        </p:txBody>
      </p:sp>
    </p:spTree>
    <p:extLst>
      <p:ext uri="{BB962C8B-B14F-4D97-AF65-F5344CB8AC3E}">
        <p14:creationId xmlns:p14="http://schemas.microsoft.com/office/powerpoint/2010/main" val="181210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9D3554-BF73-525D-6058-84CBD576A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44" y="-57059"/>
            <a:ext cx="1162844" cy="800803"/>
          </a:xfrm>
          <a:prstGeom prst="rect">
            <a:avLst/>
          </a:prstGeom>
        </p:spPr>
      </p:pic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cxnSpLocks/>
          </p:cNvCxnSpPr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-377487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-353545" y="423184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-471191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4455148" y="4349488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5227B4-F18C-2D8F-1EA2-988D57993369}"/>
              </a:ext>
            </a:extLst>
          </p:cNvPr>
          <p:cNvGrpSpPr/>
          <p:nvPr/>
        </p:nvGrpSpPr>
        <p:grpSpPr>
          <a:xfrm>
            <a:off x="-4962181" y="-179171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686AD2-66FD-78C8-16C6-28BF42CB33AE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56F5C978-3979-B122-91A9-3D5FA54BFB6C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1CDABC7-3456-CCCA-C24C-3308634D0B5E}"/>
              </a:ext>
            </a:extLst>
          </p:cNvPr>
          <p:cNvSpPr/>
          <p:nvPr/>
        </p:nvSpPr>
        <p:spPr>
          <a:xfrm>
            <a:off x="-3498787" y="1056417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090EA-AC47-724B-D6E5-56BB84B6808C}"/>
              </a:ext>
            </a:extLst>
          </p:cNvPr>
          <p:cNvSpPr/>
          <p:nvPr/>
        </p:nvSpPr>
        <p:spPr>
          <a:xfrm>
            <a:off x="-3284987" y="1226872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02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13C55E-2389-508E-58B2-00AA4B5A632C}"/>
              </a:ext>
            </a:extLst>
          </p:cNvPr>
          <p:cNvSpPr/>
          <p:nvPr/>
        </p:nvSpPr>
        <p:spPr>
          <a:xfrm>
            <a:off x="-3818387" y="2825335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第二部份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63D3AB2-7859-D42F-D41E-1342F1CD2CB9}"/>
              </a:ext>
            </a:extLst>
          </p:cNvPr>
          <p:cNvSpPr>
            <a:spLocks noEditPoints="1"/>
          </p:cNvSpPr>
          <p:nvPr/>
        </p:nvSpPr>
        <p:spPr bwMode="auto">
          <a:xfrm>
            <a:off x="4226256" y="4111542"/>
            <a:ext cx="693076" cy="691359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68">
            <a:extLst>
              <a:ext uri="{FF2B5EF4-FFF2-40B4-BE49-F238E27FC236}">
                <a16:creationId xmlns:a16="http://schemas.microsoft.com/office/drawing/2014/main" id="{18CEF4DE-D9C7-F1D7-40F6-8CA6AC35BAE0}"/>
              </a:ext>
            </a:extLst>
          </p:cNvPr>
          <p:cNvSpPr/>
          <p:nvPr/>
        </p:nvSpPr>
        <p:spPr>
          <a:xfrm>
            <a:off x="952862" y="1245508"/>
            <a:ext cx="7345680" cy="14659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006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    经过分工合作，任务衔接，我们小组最终得到了较好的模型微调后的拟合效果，并通过数据增强一定程度上解决了模型预测结果过拟合的情况，并对模型预测结果进行了数据评估。五分类的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F1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值提高至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93%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左右，明显比微调前的预测效果要好上不少。</a:t>
            </a:r>
          </a:p>
        </p:txBody>
      </p:sp>
      <p:sp>
        <p:nvSpPr>
          <p:cNvPr id="15" name="矩形 93">
            <a:extLst>
              <a:ext uri="{FF2B5EF4-FFF2-40B4-BE49-F238E27FC236}">
                <a16:creationId xmlns:a16="http://schemas.microsoft.com/office/drawing/2014/main" id="{A5D395CE-6796-1DDE-4D7F-EAB5B1D80A2D}"/>
              </a:ext>
            </a:extLst>
          </p:cNvPr>
          <p:cNvSpPr/>
          <p:nvPr/>
        </p:nvSpPr>
        <p:spPr>
          <a:xfrm>
            <a:off x="915194" y="12009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93">
            <a:extLst>
              <a:ext uri="{FF2B5EF4-FFF2-40B4-BE49-F238E27FC236}">
                <a16:creationId xmlns:a16="http://schemas.microsoft.com/office/drawing/2014/main" id="{75879940-692D-9973-639A-15713EDDF79A}"/>
              </a:ext>
            </a:extLst>
          </p:cNvPr>
          <p:cNvSpPr/>
          <p:nvPr/>
        </p:nvSpPr>
        <p:spPr>
          <a:xfrm rot="10800000">
            <a:off x="8050173" y="24963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9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88DAD6-EEFC-0E6F-F533-9B354221A2E9}"/>
              </a:ext>
            </a:extLst>
          </p:cNvPr>
          <p:cNvGrpSpPr/>
          <p:nvPr/>
        </p:nvGrpSpPr>
        <p:grpSpPr>
          <a:xfrm>
            <a:off x="202937" y="1375851"/>
            <a:ext cx="1619122" cy="1647508"/>
            <a:chOff x="471707" y="1675770"/>
            <a:chExt cx="2158455" cy="2196000"/>
          </a:xfrm>
          <a:solidFill>
            <a:srgbClr val="00B0F0"/>
          </a:solidFill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9E74FC5-6940-EC18-2307-8906E0259A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7" name="Freeform 288">
                <a:extLst>
                  <a:ext uri="{FF2B5EF4-FFF2-40B4-BE49-F238E27FC236}">
                    <a16:creationId xmlns:a16="http://schemas.microsoft.com/office/drawing/2014/main" id="{1FCCECA1-B2C3-F18F-A1AE-C88AE920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289">
                <a:extLst>
                  <a:ext uri="{FF2B5EF4-FFF2-40B4-BE49-F238E27FC236}">
                    <a16:creationId xmlns:a16="http://schemas.microsoft.com/office/drawing/2014/main" id="{A146537A-5AE1-515C-3815-7F074C264E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291">
                <a:extLst>
                  <a:ext uri="{FF2B5EF4-FFF2-40B4-BE49-F238E27FC236}">
                    <a16:creationId xmlns:a16="http://schemas.microsoft.com/office/drawing/2014/main" id="{12AFC503-9DC4-5C49-B9AF-4DCA8DE2E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0DC0BD-98B4-3221-BDAE-70B5DBBA3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5" name="Freeform 932">
                <a:extLst>
                  <a:ext uri="{FF2B5EF4-FFF2-40B4-BE49-F238E27FC236}">
                    <a16:creationId xmlns:a16="http://schemas.microsoft.com/office/drawing/2014/main" id="{CE062370-141F-4516-4999-F3BAF8F160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933">
                <a:extLst>
                  <a:ext uri="{FF2B5EF4-FFF2-40B4-BE49-F238E27FC236}">
                    <a16:creationId xmlns:a16="http://schemas.microsoft.com/office/drawing/2014/main" id="{59957B1E-9DF6-BB28-94D9-FF21A53EF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02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51715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难题解决方案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637AD-8B94-0425-EB86-256B2F075626}"/>
              </a:ext>
            </a:extLst>
          </p:cNvPr>
          <p:cNvGrpSpPr/>
          <p:nvPr/>
        </p:nvGrpSpPr>
        <p:grpSpPr>
          <a:xfrm>
            <a:off x="210495" y="3036887"/>
            <a:ext cx="1619122" cy="1647508"/>
            <a:chOff x="478903" y="4355475"/>
            <a:chExt cx="2158455" cy="2196000"/>
          </a:xfrm>
          <a:solidFill>
            <a:srgbClr val="0067B4"/>
          </a:solidFill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F7A095E-EA90-2520-127E-51D68E0EE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7DA783C-4E87-1397-E8ED-A3AC8A263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70">
                <a:extLst>
                  <a:ext uri="{FF2B5EF4-FFF2-40B4-BE49-F238E27FC236}">
                    <a16:creationId xmlns:a16="http://schemas.microsoft.com/office/drawing/2014/main" id="{F37F9679-8F06-B2F9-6180-9D4C6F78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AA29741-694B-1DEE-A99E-4C8B8E98C7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3" name="Freeform 288">
                <a:extLst>
                  <a:ext uri="{FF2B5EF4-FFF2-40B4-BE49-F238E27FC236}">
                    <a16:creationId xmlns:a16="http://schemas.microsoft.com/office/drawing/2014/main" id="{7C51BCF5-7CEE-2638-9659-8CD37A034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289">
                <a:extLst>
                  <a:ext uri="{FF2B5EF4-FFF2-40B4-BE49-F238E27FC236}">
                    <a16:creationId xmlns:a16="http://schemas.microsoft.com/office/drawing/2014/main" id="{F04A68D6-FAB7-46DD-76C9-60C448CC08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291">
                <a:extLst>
                  <a:ext uri="{FF2B5EF4-FFF2-40B4-BE49-F238E27FC236}">
                    <a16:creationId xmlns:a16="http://schemas.microsoft.com/office/drawing/2014/main" id="{453168E3-E6B0-172B-A9B1-559043A32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232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</a:t>
            </a: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解决的难题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7468394" y="1245200"/>
            <a:ext cx="0" cy="3171036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组合 151"/>
          <p:cNvGrpSpPr/>
          <p:nvPr/>
        </p:nvGrpSpPr>
        <p:grpSpPr>
          <a:xfrm>
            <a:off x="1677193" y="1603928"/>
            <a:ext cx="2158778" cy="295466"/>
            <a:chOff x="3249264" y="1751685"/>
            <a:chExt cx="2994025" cy="393832"/>
          </a:xfrm>
        </p:grpSpPr>
        <p:grpSp>
          <p:nvGrpSpPr>
            <p:cNvPr id="153" name="组合 152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155" name="圆角矩形 154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6" name="圆角矩形 155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4" name="文本框 4"/>
            <p:cNvSpPr txBox="1"/>
            <p:nvPr/>
          </p:nvSpPr>
          <p:spPr>
            <a:xfrm>
              <a:off x="5335260" y="1751685"/>
              <a:ext cx="673754" cy="39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1677193" y="1912321"/>
            <a:ext cx="2158778" cy="295466"/>
            <a:chOff x="3249264" y="2162753"/>
            <a:chExt cx="2994025" cy="393833"/>
          </a:xfrm>
        </p:grpSpPr>
        <p:grpSp>
          <p:nvGrpSpPr>
            <p:cNvPr id="158" name="组合 157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60" name="圆角矩形 159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1" name="圆角矩形 160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9" name="文本框 9"/>
            <p:cNvSpPr txBox="1"/>
            <p:nvPr/>
          </p:nvSpPr>
          <p:spPr>
            <a:xfrm>
              <a:off x="4118872" y="2162753"/>
              <a:ext cx="673754" cy="393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1673446" y="3240374"/>
            <a:ext cx="2171421" cy="295466"/>
            <a:chOff x="3244272" y="3932941"/>
            <a:chExt cx="3011560" cy="393832"/>
          </a:xfrm>
        </p:grpSpPr>
        <p:sp>
          <p:nvSpPr>
            <p:cNvPr id="163" name="圆角矩形 162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" name="圆角矩形 163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5" name="文本框 15"/>
            <p:cNvSpPr txBox="1"/>
            <p:nvPr/>
          </p:nvSpPr>
          <p:spPr>
            <a:xfrm>
              <a:off x="4418923" y="3932941"/>
              <a:ext cx="907693" cy="39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1673450" y="3534492"/>
            <a:ext cx="2169245" cy="295466"/>
            <a:chOff x="3244272" y="4324968"/>
            <a:chExt cx="3008542" cy="393830"/>
          </a:xfrm>
        </p:grpSpPr>
        <p:sp>
          <p:nvSpPr>
            <p:cNvPr id="167" name="圆角矩形 166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8" name="圆角矩形 167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9" name="文本框 19"/>
            <p:cNvSpPr txBox="1"/>
            <p:nvPr/>
          </p:nvSpPr>
          <p:spPr>
            <a:xfrm>
              <a:off x="5326614" y="4324968"/>
              <a:ext cx="673754" cy="393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92" name="矩形 191"/>
          <p:cNvSpPr/>
          <p:nvPr/>
        </p:nvSpPr>
        <p:spPr>
          <a:xfrm>
            <a:off x="1831186" y="1315237"/>
            <a:ext cx="715585" cy="300086"/>
          </a:xfrm>
          <a:prstGeom prst="rect">
            <a:avLst/>
          </a:prstGeom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问题一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矩形 47"/>
          <p:cNvSpPr>
            <a:spLocks noChangeArrowheads="1"/>
          </p:cNvSpPr>
          <p:nvPr/>
        </p:nvSpPr>
        <p:spPr bwMode="auto">
          <a:xfrm>
            <a:off x="4348570" y="1588751"/>
            <a:ext cx="2375785" cy="70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Finetune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的运行时长过久</a:t>
            </a:r>
          </a:p>
        </p:txBody>
      </p:sp>
      <p:sp>
        <p:nvSpPr>
          <p:cNvPr id="194" name="矩形 193"/>
          <p:cNvSpPr/>
          <p:nvPr/>
        </p:nvSpPr>
        <p:spPr>
          <a:xfrm>
            <a:off x="1843081" y="2957128"/>
            <a:ext cx="715585" cy="300086"/>
          </a:xfrm>
          <a:prstGeom prst="rect">
            <a:avLst/>
          </a:prstGeom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问题二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矩形 47"/>
          <p:cNvSpPr>
            <a:spLocks noChangeArrowheads="1"/>
          </p:cNvSpPr>
          <p:nvPr/>
        </p:nvSpPr>
        <p:spPr bwMode="auto">
          <a:xfrm>
            <a:off x="4300059" y="3302590"/>
            <a:ext cx="2464373" cy="63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项目所需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PaddlePaddle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的版本过老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77F27D-AD9C-3ABE-E36D-40CB9CCB8B52}"/>
              </a:ext>
            </a:extLst>
          </p:cNvPr>
          <p:cNvGrpSpPr/>
          <p:nvPr/>
        </p:nvGrpSpPr>
        <p:grpSpPr>
          <a:xfrm>
            <a:off x="-5014472" y="57944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5B080B-3255-E1C7-777E-D95A44FA35CF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52B0547E-3BD0-9579-0B88-321967A9F70B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23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难题解决方案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六边形 50"/>
          <p:cNvSpPr/>
          <p:nvPr/>
        </p:nvSpPr>
        <p:spPr>
          <a:xfrm rot="5400000">
            <a:off x="490995" y="1653753"/>
            <a:ext cx="2899482" cy="2499553"/>
          </a:xfrm>
          <a:prstGeom prst="hexag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2475021" y="2313077"/>
            <a:ext cx="1032048" cy="1190993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Freeform 7"/>
          <p:cNvSpPr>
            <a:spLocks/>
          </p:cNvSpPr>
          <p:nvPr/>
        </p:nvSpPr>
        <p:spPr bwMode="auto">
          <a:xfrm>
            <a:off x="334742" y="2313077"/>
            <a:ext cx="1030858" cy="1190993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Freeform 8"/>
          <p:cNvSpPr>
            <a:spLocks/>
          </p:cNvSpPr>
          <p:nvPr/>
        </p:nvSpPr>
        <p:spPr bwMode="auto">
          <a:xfrm>
            <a:off x="869217" y="1382911"/>
            <a:ext cx="1030858" cy="1192184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1941737" y="1382911"/>
            <a:ext cx="1030858" cy="1192184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Freeform 10"/>
          <p:cNvSpPr>
            <a:spLocks/>
          </p:cNvSpPr>
          <p:nvPr/>
        </p:nvSpPr>
        <p:spPr bwMode="auto">
          <a:xfrm>
            <a:off x="869217" y="3237287"/>
            <a:ext cx="1030858" cy="1192184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Freeform 11"/>
          <p:cNvSpPr>
            <a:spLocks/>
          </p:cNvSpPr>
          <p:nvPr/>
        </p:nvSpPr>
        <p:spPr bwMode="auto">
          <a:xfrm>
            <a:off x="1941737" y="3237287"/>
            <a:ext cx="1030858" cy="1192184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Freeform 13"/>
          <p:cNvSpPr>
            <a:spLocks noEditPoints="1"/>
          </p:cNvSpPr>
          <p:nvPr/>
        </p:nvSpPr>
        <p:spPr bwMode="auto">
          <a:xfrm>
            <a:off x="639476" y="2683475"/>
            <a:ext cx="459482" cy="453769"/>
          </a:xfrm>
          <a:custGeom>
            <a:avLst/>
            <a:gdLst>
              <a:gd name="T0" fmla="*/ 909 w 1006"/>
              <a:gd name="T1" fmla="*/ 858 h 995"/>
              <a:gd name="T2" fmla="*/ 805 w 1006"/>
              <a:gd name="T3" fmla="*/ 858 h 995"/>
              <a:gd name="T4" fmla="*/ 969 w 1006"/>
              <a:gd name="T5" fmla="*/ 97 h 995"/>
              <a:gd name="T6" fmla="*/ 834 w 1006"/>
              <a:gd name="T7" fmla="*/ 0 h 995"/>
              <a:gd name="T8" fmla="*/ 472 w 1006"/>
              <a:gd name="T9" fmla="*/ 323 h 995"/>
              <a:gd name="T10" fmla="*/ 421 w 1006"/>
              <a:gd name="T11" fmla="*/ 397 h 995"/>
              <a:gd name="T12" fmla="*/ 376 w 1006"/>
              <a:gd name="T13" fmla="*/ 419 h 995"/>
              <a:gd name="T14" fmla="*/ 381 w 1006"/>
              <a:gd name="T15" fmla="*/ 556 h 995"/>
              <a:gd name="T16" fmla="*/ 89 w 1006"/>
              <a:gd name="T17" fmla="*/ 810 h 995"/>
              <a:gd name="T18" fmla="*/ 57 w 1006"/>
              <a:gd name="T19" fmla="*/ 995 h 995"/>
              <a:gd name="T20" fmla="*/ 208 w 1006"/>
              <a:gd name="T21" fmla="*/ 844 h 995"/>
              <a:gd name="T22" fmla="*/ 445 w 1006"/>
              <a:gd name="T23" fmla="*/ 621 h 995"/>
              <a:gd name="T24" fmla="*/ 578 w 1006"/>
              <a:gd name="T25" fmla="*/ 621 h 995"/>
              <a:gd name="T26" fmla="*/ 616 w 1006"/>
              <a:gd name="T27" fmla="*/ 537 h 995"/>
              <a:gd name="T28" fmla="*/ 674 w 1006"/>
              <a:gd name="T29" fmla="*/ 525 h 995"/>
              <a:gd name="T30" fmla="*/ 969 w 1006"/>
              <a:gd name="T31" fmla="*/ 97 h 995"/>
              <a:gd name="T32" fmla="*/ 392 w 1006"/>
              <a:gd name="T33" fmla="*/ 325 h 995"/>
              <a:gd name="T34" fmla="*/ 404 w 1006"/>
              <a:gd name="T35" fmla="*/ 312 h 995"/>
              <a:gd name="T36" fmla="*/ 436 w 1006"/>
              <a:gd name="T37" fmla="*/ 281 h 995"/>
              <a:gd name="T38" fmla="*/ 215 w 1006"/>
              <a:gd name="T39" fmla="*/ 1 h 995"/>
              <a:gd name="T40" fmla="*/ 280 w 1006"/>
              <a:gd name="T41" fmla="*/ 160 h 995"/>
              <a:gd name="T42" fmla="*/ 21 w 1006"/>
              <a:gd name="T43" fmla="*/ 195 h 995"/>
              <a:gd name="T44" fmla="*/ 232 w 1006"/>
              <a:gd name="T45" fmla="*/ 447 h 995"/>
              <a:gd name="T46" fmla="*/ 303 w 1006"/>
              <a:gd name="T47" fmla="*/ 433 h 995"/>
              <a:gd name="T48" fmla="*/ 363 w 1006"/>
              <a:gd name="T49" fmla="*/ 354 h 995"/>
              <a:gd name="T50" fmla="*/ 672 w 1006"/>
              <a:gd name="T51" fmla="*/ 606 h 995"/>
              <a:gd name="T52" fmla="*/ 617 w 1006"/>
              <a:gd name="T53" fmla="*/ 660 h 995"/>
              <a:gd name="T54" fmla="*/ 741 w 1006"/>
              <a:gd name="T55" fmla="*/ 871 h 995"/>
              <a:gd name="T56" fmla="*/ 869 w 1006"/>
              <a:gd name="T57" fmla="*/ 995 h 995"/>
              <a:gd name="T58" fmla="*/ 980 w 1006"/>
              <a:gd name="T59" fmla="*/ 825 h 995"/>
              <a:gd name="T60" fmla="*/ 702 w 1006"/>
              <a:gd name="T61" fmla="*/ 576 h 995"/>
              <a:gd name="T62" fmla="*/ 658 w 1006"/>
              <a:gd name="T63" fmla="*/ 579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6" h="995">
                <a:moveTo>
                  <a:pt x="857" y="806"/>
                </a:moveTo>
                <a:cubicBezTo>
                  <a:pt x="886" y="806"/>
                  <a:pt x="909" y="829"/>
                  <a:pt x="909" y="858"/>
                </a:cubicBezTo>
                <a:cubicBezTo>
                  <a:pt x="909" y="887"/>
                  <a:pt x="886" y="910"/>
                  <a:pt x="857" y="910"/>
                </a:cubicBezTo>
                <a:cubicBezTo>
                  <a:pt x="828" y="910"/>
                  <a:pt x="805" y="887"/>
                  <a:pt x="805" y="858"/>
                </a:cubicBezTo>
                <a:cubicBezTo>
                  <a:pt x="805" y="829"/>
                  <a:pt x="828" y="806"/>
                  <a:pt x="857" y="806"/>
                </a:cubicBezTo>
                <a:close/>
                <a:moveTo>
                  <a:pt x="969" y="97"/>
                </a:moveTo>
                <a:lnTo>
                  <a:pt x="900" y="28"/>
                </a:lnTo>
                <a:cubicBezTo>
                  <a:pt x="882" y="9"/>
                  <a:pt x="858" y="0"/>
                  <a:pt x="834" y="0"/>
                </a:cubicBezTo>
                <a:cubicBezTo>
                  <a:pt x="810" y="0"/>
                  <a:pt x="786" y="9"/>
                  <a:pt x="767" y="28"/>
                </a:cubicBezTo>
                <a:lnTo>
                  <a:pt x="472" y="323"/>
                </a:lnTo>
                <a:cubicBezTo>
                  <a:pt x="481" y="340"/>
                  <a:pt x="475" y="367"/>
                  <a:pt x="460" y="381"/>
                </a:cubicBezTo>
                <a:cubicBezTo>
                  <a:pt x="451" y="391"/>
                  <a:pt x="435" y="397"/>
                  <a:pt x="421" y="397"/>
                </a:cubicBezTo>
                <a:cubicBezTo>
                  <a:pt x="414" y="397"/>
                  <a:pt x="408" y="396"/>
                  <a:pt x="402" y="393"/>
                </a:cubicBezTo>
                <a:lnTo>
                  <a:pt x="376" y="419"/>
                </a:lnTo>
                <a:cubicBezTo>
                  <a:pt x="340" y="455"/>
                  <a:pt x="340" y="515"/>
                  <a:pt x="376" y="552"/>
                </a:cubicBezTo>
                <a:lnTo>
                  <a:pt x="381" y="556"/>
                </a:lnTo>
                <a:lnTo>
                  <a:pt x="151" y="787"/>
                </a:lnTo>
                <a:lnTo>
                  <a:pt x="89" y="810"/>
                </a:lnTo>
                <a:lnTo>
                  <a:pt x="0" y="938"/>
                </a:lnTo>
                <a:lnTo>
                  <a:pt x="57" y="995"/>
                </a:lnTo>
                <a:lnTo>
                  <a:pt x="185" y="906"/>
                </a:lnTo>
                <a:lnTo>
                  <a:pt x="208" y="844"/>
                </a:lnTo>
                <a:lnTo>
                  <a:pt x="439" y="614"/>
                </a:lnTo>
                <a:lnTo>
                  <a:pt x="445" y="621"/>
                </a:lnTo>
                <a:cubicBezTo>
                  <a:pt x="464" y="639"/>
                  <a:pt x="488" y="648"/>
                  <a:pt x="512" y="648"/>
                </a:cubicBezTo>
                <a:cubicBezTo>
                  <a:pt x="536" y="648"/>
                  <a:pt x="560" y="639"/>
                  <a:pt x="578" y="621"/>
                </a:cubicBezTo>
                <a:lnTo>
                  <a:pt x="604" y="595"/>
                </a:lnTo>
                <a:cubicBezTo>
                  <a:pt x="596" y="577"/>
                  <a:pt x="602" y="551"/>
                  <a:pt x="616" y="537"/>
                </a:cubicBezTo>
                <a:cubicBezTo>
                  <a:pt x="626" y="527"/>
                  <a:pt x="642" y="521"/>
                  <a:pt x="656" y="521"/>
                </a:cubicBezTo>
                <a:cubicBezTo>
                  <a:pt x="662" y="521"/>
                  <a:pt x="669" y="522"/>
                  <a:pt x="674" y="525"/>
                </a:cubicBezTo>
                <a:lnTo>
                  <a:pt x="969" y="230"/>
                </a:lnTo>
                <a:cubicBezTo>
                  <a:pt x="1006" y="193"/>
                  <a:pt x="1006" y="133"/>
                  <a:pt x="969" y="97"/>
                </a:cubicBezTo>
                <a:close/>
                <a:moveTo>
                  <a:pt x="363" y="354"/>
                </a:moveTo>
                <a:lnTo>
                  <a:pt x="392" y="325"/>
                </a:lnTo>
                <a:lnTo>
                  <a:pt x="418" y="338"/>
                </a:lnTo>
                <a:lnTo>
                  <a:pt x="404" y="312"/>
                </a:lnTo>
                <a:lnTo>
                  <a:pt x="433" y="284"/>
                </a:lnTo>
                <a:lnTo>
                  <a:pt x="436" y="281"/>
                </a:lnTo>
                <a:cubicBezTo>
                  <a:pt x="442" y="264"/>
                  <a:pt x="446" y="248"/>
                  <a:pt x="446" y="233"/>
                </a:cubicBezTo>
                <a:cubicBezTo>
                  <a:pt x="446" y="115"/>
                  <a:pt x="333" y="0"/>
                  <a:pt x="215" y="1"/>
                </a:cubicBezTo>
                <a:cubicBezTo>
                  <a:pt x="214" y="1"/>
                  <a:pt x="201" y="15"/>
                  <a:pt x="193" y="22"/>
                </a:cubicBezTo>
                <a:cubicBezTo>
                  <a:pt x="288" y="117"/>
                  <a:pt x="280" y="102"/>
                  <a:pt x="280" y="160"/>
                </a:cubicBezTo>
                <a:cubicBezTo>
                  <a:pt x="280" y="207"/>
                  <a:pt x="205" y="282"/>
                  <a:pt x="159" y="282"/>
                </a:cubicBezTo>
                <a:cubicBezTo>
                  <a:pt x="99" y="282"/>
                  <a:pt x="118" y="291"/>
                  <a:pt x="21" y="195"/>
                </a:cubicBezTo>
                <a:cubicBezTo>
                  <a:pt x="14" y="202"/>
                  <a:pt x="0" y="215"/>
                  <a:pt x="0" y="216"/>
                </a:cubicBezTo>
                <a:cubicBezTo>
                  <a:pt x="2" y="334"/>
                  <a:pt x="113" y="447"/>
                  <a:pt x="232" y="447"/>
                </a:cubicBezTo>
                <a:cubicBezTo>
                  <a:pt x="253" y="447"/>
                  <a:pt x="276" y="440"/>
                  <a:pt x="299" y="429"/>
                </a:cubicBezTo>
                <a:lnTo>
                  <a:pt x="303" y="433"/>
                </a:lnTo>
                <a:cubicBezTo>
                  <a:pt x="310" y="414"/>
                  <a:pt x="322" y="395"/>
                  <a:pt x="337" y="380"/>
                </a:cubicBezTo>
                <a:lnTo>
                  <a:pt x="363" y="354"/>
                </a:lnTo>
                <a:close/>
                <a:moveTo>
                  <a:pt x="658" y="579"/>
                </a:moveTo>
                <a:lnTo>
                  <a:pt x="672" y="606"/>
                </a:lnTo>
                <a:lnTo>
                  <a:pt x="644" y="634"/>
                </a:lnTo>
                <a:lnTo>
                  <a:pt x="617" y="660"/>
                </a:lnTo>
                <a:cubicBezTo>
                  <a:pt x="602" y="675"/>
                  <a:pt x="584" y="687"/>
                  <a:pt x="564" y="694"/>
                </a:cubicBezTo>
                <a:lnTo>
                  <a:pt x="741" y="871"/>
                </a:lnTo>
                <a:lnTo>
                  <a:pt x="824" y="983"/>
                </a:lnTo>
                <a:lnTo>
                  <a:pt x="869" y="995"/>
                </a:lnTo>
                <a:lnTo>
                  <a:pt x="992" y="871"/>
                </a:lnTo>
                <a:lnTo>
                  <a:pt x="980" y="825"/>
                </a:lnTo>
                <a:lnTo>
                  <a:pt x="869" y="743"/>
                </a:lnTo>
                <a:lnTo>
                  <a:pt x="702" y="576"/>
                </a:lnTo>
                <a:lnTo>
                  <a:pt x="685" y="592"/>
                </a:lnTo>
                <a:lnTo>
                  <a:pt x="658" y="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Freeform 14"/>
          <p:cNvSpPr>
            <a:spLocks noEditPoints="1"/>
          </p:cNvSpPr>
          <p:nvPr/>
        </p:nvSpPr>
        <p:spPr bwMode="auto">
          <a:xfrm>
            <a:off x="1235849" y="1705671"/>
            <a:ext cx="329732" cy="450195"/>
          </a:xfrm>
          <a:custGeom>
            <a:avLst/>
            <a:gdLst>
              <a:gd name="T0" fmla="*/ 95 w 723"/>
              <a:gd name="T1" fmla="*/ 160 h 986"/>
              <a:gd name="T2" fmla="*/ 80 w 723"/>
              <a:gd name="T3" fmla="*/ 986 h 986"/>
              <a:gd name="T4" fmla="*/ 723 w 723"/>
              <a:gd name="T5" fmla="*/ 242 h 986"/>
              <a:gd name="T6" fmla="*/ 668 w 723"/>
              <a:gd name="T7" fmla="*/ 260 h 986"/>
              <a:gd name="T8" fmla="*/ 83 w 723"/>
              <a:gd name="T9" fmla="*/ 929 h 986"/>
              <a:gd name="T10" fmla="*/ 313 w 723"/>
              <a:gd name="T11" fmla="*/ 105 h 986"/>
              <a:gd name="T12" fmla="*/ 410 w 723"/>
              <a:gd name="T13" fmla="*/ 105 h 986"/>
              <a:gd name="T14" fmla="*/ 360 w 723"/>
              <a:gd name="T15" fmla="*/ 157 h 986"/>
              <a:gd name="T16" fmla="*/ 253 w 723"/>
              <a:gd name="T17" fmla="*/ 107 h 986"/>
              <a:gd name="T18" fmla="*/ 133 w 723"/>
              <a:gd name="T19" fmla="*/ 250 h 986"/>
              <a:gd name="T20" fmla="*/ 590 w 723"/>
              <a:gd name="T21" fmla="*/ 250 h 986"/>
              <a:gd name="T22" fmla="*/ 470 w 723"/>
              <a:gd name="T23" fmla="*/ 107 h 986"/>
              <a:gd name="T24" fmla="*/ 253 w 723"/>
              <a:gd name="T25" fmla="*/ 107 h 986"/>
              <a:gd name="T26" fmla="*/ 255 w 723"/>
              <a:gd name="T27" fmla="*/ 749 h 986"/>
              <a:gd name="T28" fmla="*/ 175 w 723"/>
              <a:gd name="T29" fmla="*/ 771 h 986"/>
              <a:gd name="T30" fmla="*/ 158 w 723"/>
              <a:gd name="T31" fmla="*/ 789 h 986"/>
              <a:gd name="T32" fmla="*/ 255 w 723"/>
              <a:gd name="T33" fmla="*/ 796 h 986"/>
              <a:gd name="T34" fmla="*/ 153 w 723"/>
              <a:gd name="T35" fmla="*/ 846 h 986"/>
              <a:gd name="T36" fmla="*/ 280 w 723"/>
              <a:gd name="T37" fmla="*/ 784 h 986"/>
              <a:gd name="T38" fmla="*/ 280 w 723"/>
              <a:gd name="T39" fmla="*/ 744 h 986"/>
              <a:gd name="T40" fmla="*/ 128 w 723"/>
              <a:gd name="T41" fmla="*/ 751 h 986"/>
              <a:gd name="T42" fmla="*/ 248 w 723"/>
              <a:gd name="T43" fmla="*/ 879 h 986"/>
              <a:gd name="T44" fmla="*/ 248 w 723"/>
              <a:gd name="T45" fmla="*/ 387 h 986"/>
              <a:gd name="T46" fmla="*/ 175 w 723"/>
              <a:gd name="T47" fmla="*/ 409 h 986"/>
              <a:gd name="T48" fmla="*/ 200 w 723"/>
              <a:gd name="T49" fmla="*/ 474 h 986"/>
              <a:gd name="T50" fmla="*/ 153 w 723"/>
              <a:gd name="T51" fmla="*/ 492 h 986"/>
              <a:gd name="T52" fmla="*/ 248 w 723"/>
              <a:gd name="T53" fmla="*/ 362 h 986"/>
              <a:gd name="T54" fmla="*/ 128 w 723"/>
              <a:gd name="T55" fmla="*/ 489 h 986"/>
              <a:gd name="T56" fmla="*/ 279 w 723"/>
              <a:gd name="T57" fmla="*/ 416 h 986"/>
              <a:gd name="T58" fmla="*/ 278 w 723"/>
              <a:gd name="T59" fmla="*/ 382 h 986"/>
              <a:gd name="T60" fmla="*/ 255 w 723"/>
              <a:gd name="T61" fmla="*/ 582 h 986"/>
              <a:gd name="T62" fmla="*/ 158 w 723"/>
              <a:gd name="T63" fmla="*/ 607 h 986"/>
              <a:gd name="T64" fmla="*/ 255 w 723"/>
              <a:gd name="T65" fmla="*/ 672 h 986"/>
              <a:gd name="T66" fmla="*/ 280 w 723"/>
              <a:gd name="T67" fmla="*/ 563 h 986"/>
              <a:gd name="T68" fmla="*/ 128 w 723"/>
              <a:gd name="T69" fmla="*/ 569 h 986"/>
              <a:gd name="T70" fmla="*/ 255 w 723"/>
              <a:gd name="T71" fmla="*/ 696 h 986"/>
              <a:gd name="T72" fmla="*/ 334 w 723"/>
              <a:gd name="T73" fmla="*/ 538 h 986"/>
              <a:gd name="T74" fmla="*/ 378 w 723"/>
              <a:gd name="T75" fmla="*/ 836 h 986"/>
              <a:gd name="T76" fmla="*/ 580 w 723"/>
              <a:gd name="T77" fmla="*/ 774 h 986"/>
              <a:gd name="T78" fmla="*/ 370 w 723"/>
              <a:gd name="T79" fmla="*/ 829 h 986"/>
              <a:gd name="T80" fmla="*/ 580 w 723"/>
              <a:gd name="T81" fmla="*/ 587 h 986"/>
              <a:gd name="T82" fmla="*/ 370 w 723"/>
              <a:gd name="T83" fmla="*/ 474 h 986"/>
              <a:gd name="T84" fmla="*/ 370 w 723"/>
              <a:gd name="T85" fmla="*/ 40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3" h="986">
                <a:moveTo>
                  <a:pt x="55" y="260"/>
                </a:moveTo>
                <a:cubicBezTo>
                  <a:pt x="55" y="232"/>
                  <a:pt x="68" y="218"/>
                  <a:pt x="95" y="217"/>
                </a:cubicBezTo>
                <a:lnTo>
                  <a:pt x="95" y="160"/>
                </a:lnTo>
                <a:cubicBezTo>
                  <a:pt x="45" y="161"/>
                  <a:pt x="0" y="193"/>
                  <a:pt x="0" y="242"/>
                </a:cubicBezTo>
                <a:lnTo>
                  <a:pt x="0" y="906"/>
                </a:lnTo>
                <a:cubicBezTo>
                  <a:pt x="0" y="947"/>
                  <a:pt x="40" y="986"/>
                  <a:pt x="80" y="986"/>
                </a:cubicBezTo>
                <a:lnTo>
                  <a:pt x="643" y="986"/>
                </a:lnTo>
                <a:cubicBezTo>
                  <a:pt x="683" y="986"/>
                  <a:pt x="723" y="947"/>
                  <a:pt x="723" y="906"/>
                </a:cubicBezTo>
                <a:lnTo>
                  <a:pt x="723" y="242"/>
                </a:lnTo>
                <a:cubicBezTo>
                  <a:pt x="723" y="193"/>
                  <a:pt x="678" y="161"/>
                  <a:pt x="628" y="160"/>
                </a:cubicBezTo>
                <a:lnTo>
                  <a:pt x="628" y="217"/>
                </a:lnTo>
                <a:cubicBezTo>
                  <a:pt x="655" y="218"/>
                  <a:pt x="668" y="232"/>
                  <a:pt x="668" y="260"/>
                </a:cubicBezTo>
                <a:lnTo>
                  <a:pt x="668" y="889"/>
                </a:lnTo>
                <a:cubicBezTo>
                  <a:pt x="668" y="908"/>
                  <a:pt x="659" y="929"/>
                  <a:pt x="640" y="929"/>
                </a:cubicBezTo>
                <a:lnTo>
                  <a:pt x="83" y="929"/>
                </a:lnTo>
                <a:cubicBezTo>
                  <a:pt x="61" y="929"/>
                  <a:pt x="55" y="906"/>
                  <a:pt x="55" y="884"/>
                </a:cubicBezTo>
                <a:lnTo>
                  <a:pt x="55" y="260"/>
                </a:lnTo>
                <a:close/>
                <a:moveTo>
                  <a:pt x="313" y="105"/>
                </a:moveTo>
                <a:cubicBezTo>
                  <a:pt x="313" y="82"/>
                  <a:pt x="335" y="60"/>
                  <a:pt x="358" y="60"/>
                </a:cubicBezTo>
                <a:lnTo>
                  <a:pt x="365" y="60"/>
                </a:lnTo>
                <a:cubicBezTo>
                  <a:pt x="388" y="60"/>
                  <a:pt x="410" y="82"/>
                  <a:pt x="410" y="105"/>
                </a:cubicBezTo>
                <a:lnTo>
                  <a:pt x="410" y="110"/>
                </a:lnTo>
                <a:cubicBezTo>
                  <a:pt x="410" y="135"/>
                  <a:pt x="388" y="157"/>
                  <a:pt x="363" y="157"/>
                </a:cubicBezTo>
                <a:lnTo>
                  <a:pt x="360" y="157"/>
                </a:lnTo>
                <a:cubicBezTo>
                  <a:pt x="335" y="157"/>
                  <a:pt x="313" y="135"/>
                  <a:pt x="313" y="110"/>
                </a:cubicBezTo>
                <a:lnTo>
                  <a:pt x="313" y="105"/>
                </a:lnTo>
                <a:close/>
                <a:moveTo>
                  <a:pt x="253" y="107"/>
                </a:moveTo>
                <a:lnTo>
                  <a:pt x="173" y="107"/>
                </a:lnTo>
                <a:cubicBezTo>
                  <a:pt x="145" y="107"/>
                  <a:pt x="133" y="120"/>
                  <a:pt x="133" y="147"/>
                </a:cubicBezTo>
                <a:lnTo>
                  <a:pt x="133" y="250"/>
                </a:lnTo>
                <a:cubicBezTo>
                  <a:pt x="133" y="267"/>
                  <a:pt x="144" y="285"/>
                  <a:pt x="160" y="285"/>
                </a:cubicBezTo>
                <a:lnTo>
                  <a:pt x="563" y="285"/>
                </a:lnTo>
                <a:cubicBezTo>
                  <a:pt x="579" y="285"/>
                  <a:pt x="590" y="267"/>
                  <a:pt x="590" y="250"/>
                </a:cubicBezTo>
                <a:lnTo>
                  <a:pt x="590" y="147"/>
                </a:lnTo>
                <a:cubicBezTo>
                  <a:pt x="590" y="120"/>
                  <a:pt x="578" y="107"/>
                  <a:pt x="550" y="107"/>
                </a:cubicBezTo>
                <a:lnTo>
                  <a:pt x="470" y="107"/>
                </a:lnTo>
                <a:cubicBezTo>
                  <a:pt x="470" y="52"/>
                  <a:pt x="423" y="0"/>
                  <a:pt x="370" y="0"/>
                </a:cubicBezTo>
                <a:lnTo>
                  <a:pt x="353" y="0"/>
                </a:lnTo>
                <a:cubicBezTo>
                  <a:pt x="300" y="0"/>
                  <a:pt x="253" y="52"/>
                  <a:pt x="253" y="107"/>
                </a:cubicBezTo>
                <a:close/>
                <a:moveTo>
                  <a:pt x="153" y="756"/>
                </a:moveTo>
                <a:cubicBezTo>
                  <a:pt x="153" y="751"/>
                  <a:pt x="154" y="749"/>
                  <a:pt x="160" y="749"/>
                </a:cubicBezTo>
                <a:lnTo>
                  <a:pt x="255" y="749"/>
                </a:lnTo>
                <a:lnTo>
                  <a:pt x="255" y="756"/>
                </a:lnTo>
                <a:cubicBezTo>
                  <a:pt x="255" y="764"/>
                  <a:pt x="216" y="787"/>
                  <a:pt x="208" y="791"/>
                </a:cubicBezTo>
                <a:cubicBezTo>
                  <a:pt x="201" y="786"/>
                  <a:pt x="186" y="771"/>
                  <a:pt x="175" y="771"/>
                </a:cubicBezTo>
                <a:lnTo>
                  <a:pt x="173" y="771"/>
                </a:lnTo>
                <a:cubicBezTo>
                  <a:pt x="167" y="771"/>
                  <a:pt x="158" y="780"/>
                  <a:pt x="158" y="786"/>
                </a:cubicBezTo>
                <a:lnTo>
                  <a:pt x="158" y="789"/>
                </a:lnTo>
                <a:cubicBezTo>
                  <a:pt x="158" y="795"/>
                  <a:pt x="193" y="834"/>
                  <a:pt x="200" y="834"/>
                </a:cubicBezTo>
                <a:lnTo>
                  <a:pt x="203" y="834"/>
                </a:lnTo>
                <a:cubicBezTo>
                  <a:pt x="208" y="834"/>
                  <a:pt x="247" y="802"/>
                  <a:pt x="255" y="796"/>
                </a:cubicBezTo>
                <a:cubicBezTo>
                  <a:pt x="255" y="810"/>
                  <a:pt x="261" y="854"/>
                  <a:pt x="248" y="854"/>
                </a:cubicBezTo>
                <a:lnTo>
                  <a:pt x="160" y="854"/>
                </a:lnTo>
                <a:cubicBezTo>
                  <a:pt x="154" y="854"/>
                  <a:pt x="153" y="852"/>
                  <a:pt x="153" y="846"/>
                </a:cubicBezTo>
                <a:lnTo>
                  <a:pt x="153" y="756"/>
                </a:lnTo>
                <a:close/>
                <a:moveTo>
                  <a:pt x="248" y="879"/>
                </a:moveTo>
                <a:cubicBezTo>
                  <a:pt x="295" y="879"/>
                  <a:pt x="277" y="827"/>
                  <a:pt x="280" y="784"/>
                </a:cubicBezTo>
                <a:cubicBezTo>
                  <a:pt x="282" y="762"/>
                  <a:pt x="337" y="742"/>
                  <a:pt x="343" y="721"/>
                </a:cubicBezTo>
                <a:lnTo>
                  <a:pt x="335" y="721"/>
                </a:lnTo>
                <a:cubicBezTo>
                  <a:pt x="318" y="721"/>
                  <a:pt x="293" y="737"/>
                  <a:pt x="280" y="744"/>
                </a:cubicBezTo>
                <a:cubicBezTo>
                  <a:pt x="274" y="735"/>
                  <a:pt x="268" y="724"/>
                  <a:pt x="253" y="724"/>
                </a:cubicBezTo>
                <a:lnTo>
                  <a:pt x="155" y="724"/>
                </a:lnTo>
                <a:cubicBezTo>
                  <a:pt x="141" y="724"/>
                  <a:pt x="128" y="737"/>
                  <a:pt x="128" y="751"/>
                </a:cubicBezTo>
                <a:lnTo>
                  <a:pt x="128" y="851"/>
                </a:lnTo>
                <a:cubicBezTo>
                  <a:pt x="128" y="868"/>
                  <a:pt x="143" y="879"/>
                  <a:pt x="160" y="879"/>
                </a:cubicBezTo>
                <a:lnTo>
                  <a:pt x="248" y="879"/>
                </a:lnTo>
                <a:close/>
                <a:moveTo>
                  <a:pt x="153" y="394"/>
                </a:moveTo>
                <a:cubicBezTo>
                  <a:pt x="153" y="389"/>
                  <a:pt x="154" y="387"/>
                  <a:pt x="160" y="387"/>
                </a:cubicBezTo>
                <a:lnTo>
                  <a:pt x="248" y="387"/>
                </a:lnTo>
                <a:cubicBezTo>
                  <a:pt x="253" y="387"/>
                  <a:pt x="255" y="389"/>
                  <a:pt x="255" y="394"/>
                </a:cubicBezTo>
                <a:cubicBezTo>
                  <a:pt x="255" y="401"/>
                  <a:pt x="213" y="429"/>
                  <a:pt x="208" y="429"/>
                </a:cubicBezTo>
                <a:cubicBezTo>
                  <a:pt x="203" y="429"/>
                  <a:pt x="190" y="409"/>
                  <a:pt x="175" y="409"/>
                </a:cubicBezTo>
                <a:cubicBezTo>
                  <a:pt x="168" y="409"/>
                  <a:pt x="158" y="417"/>
                  <a:pt x="158" y="424"/>
                </a:cubicBezTo>
                <a:lnTo>
                  <a:pt x="158" y="427"/>
                </a:lnTo>
                <a:cubicBezTo>
                  <a:pt x="158" y="437"/>
                  <a:pt x="192" y="470"/>
                  <a:pt x="200" y="474"/>
                </a:cubicBezTo>
                <a:lnTo>
                  <a:pt x="255" y="434"/>
                </a:lnTo>
                <a:lnTo>
                  <a:pt x="255" y="492"/>
                </a:lnTo>
                <a:lnTo>
                  <a:pt x="153" y="492"/>
                </a:lnTo>
                <a:lnTo>
                  <a:pt x="153" y="394"/>
                </a:lnTo>
                <a:close/>
                <a:moveTo>
                  <a:pt x="278" y="382"/>
                </a:moveTo>
                <a:cubicBezTo>
                  <a:pt x="275" y="369"/>
                  <a:pt x="264" y="362"/>
                  <a:pt x="248" y="362"/>
                </a:cubicBezTo>
                <a:lnTo>
                  <a:pt x="160" y="362"/>
                </a:lnTo>
                <a:cubicBezTo>
                  <a:pt x="143" y="362"/>
                  <a:pt x="128" y="373"/>
                  <a:pt x="128" y="390"/>
                </a:cubicBezTo>
                <a:lnTo>
                  <a:pt x="128" y="489"/>
                </a:lnTo>
                <a:cubicBezTo>
                  <a:pt x="128" y="504"/>
                  <a:pt x="141" y="517"/>
                  <a:pt x="155" y="517"/>
                </a:cubicBezTo>
                <a:lnTo>
                  <a:pt x="253" y="517"/>
                </a:lnTo>
                <a:cubicBezTo>
                  <a:pt x="292" y="517"/>
                  <a:pt x="280" y="455"/>
                  <a:pt x="279" y="416"/>
                </a:cubicBezTo>
                <a:lnTo>
                  <a:pt x="343" y="362"/>
                </a:lnTo>
                <a:cubicBezTo>
                  <a:pt x="343" y="362"/>
                  <a:pt x="338" y="360"/>
                  <a:pt x="338" y="360"/>
                </a:cubicBezTo>
                <a:cubicBezTo>
                  <a:pt x="313" y="360"/>
                  <a:pt x="293" y="381"/>
                  <a:pt x="278" y="382"/>
                </a:cubicBezTo>
                <a:close/>
                <a:moveTo>
                  <a:pt x="153" y="569"/>
                </a:moveTo>
                <a:lnTo>
                  <a:pt x="255" y="569"/>
                </a:lnTo>
                <a:lnTo>
                  <a:pt x="255" y="582"/>
                </a:lnTo>
                <a:lnTo>
                  <a:pt x="208" y="612"/>
                </a:lnTo>
                <a:lnTo>
                  <a:pt x="176" y="588"/>
                </a:lnTo>
                <a:cubicBezTo>
                  <a:pt x="168" y="593"/>
                  <a:pt x="158" y="595"/>
                  <a:pt x="158" y="607"/>
                </a:cubicBezTo>
                <a:cubicBezTo>
                  <a:pt x="158" y="614"/>
                  <a:pt x="193" y="654"/>
                  <a:pt x="200" y="654"/>
                </a:cubicBezTo>
                <a:cubicBezTo>
                  <a:pt x="212" y="654"/>
                  <a:pt x="242" y="620"/>
                  <a:pt x="255" y="617"/>
                </a:cubicBezTo>
                <a:lnTo>
                  <a:pt x="255" y="672"/>
                </a:lnTo>
                <a:lnTo>
                  <a:pt x="153" y="672"/>
                </a:lnTo>
                <a:lnTo>
                  <a:pt x="153" y="569"/>
                </a:lnTo>
                <a:close/>
                <a:moveTo>
                  <a:pt x="280" y="563"/>
                </a:moveTo>
                <a:cubicBezTo>
                  <a:pt x="275" y="555"/>
                  <a:pt x="269" y="544"/>
                  <a:pt x="255" y="544"/>
                </a:cubicBezTo>
                <a:lnTo>
                  <a:pt x="153" y="544"/>
                </a:lnTo>
                <a:cubicBezTo>
                  <a:pt x="140" y="544"/>
                  <a:pt x="128" y="557"/>
                  <a:pt x="128" y="569"/>
                </a:cubicBezTo>
                <a:lnTo>
                  <a:pt x="128" y="672"/>
                </a:lnTo>
                <a:cubicBezTo>
                  <a:pt x="128" y="684"/>
                  <a:pt x="140" y="696"/>
                  <a:pt x="153" y="696"/>
                </a:cubicBezTo>
                <a:lnTo>
                  <a:pt x="255" y="696"/>
                </a:lnTo>
                <a:cubicBezTo>
                  <a:pt x="291" y="696"/>
                  <a:pt x="280" y="632"/>
                  <a:pt x="279" y="596"/>
                </a:cubicBezTo>
                <a:lnTo>
                  <a:pt x="343" y="542"/>
                </a:lnTo>
                <a:lnTo>
                  <a:pt x="334" y="538"/>
                </a:lnTo>
                <a:lnTo>
                  <a:pt x="280" y="563"/>
                </a:lnTo>
                <a:close/>
                <a:moveTo>
                  <a:pt x="370" y="829"/>
                </a:moveTo>
                <a:cubicBezTo>
                  <a:pt x="370" y="834"/>
                  <a:pt x="372" y="836"/>
                  <a:pt x="378" y="836"/>
                </a:cubicBezTo>
                <a:lnTo>
                  <a:pt x="573" y="836"/>
                </a:lnTo>
                <a:cubicBezTo>
                  <a:pt x="579" y="836"/>
                  <a:pt x="580" y="834"/>
                  <a:pt x="580" y="829"/>
                </a:cubicBezTo>
                <a:lnTo>
                  <a:pt x="580" y="774"/>
                </a:lnTo>
                <a:cubicBezTo>
                  <a:pt x="580" y="768"/>
                  <a:pt x="579" y="766"/>
                  <a:pt x="573" y="766"/>
                </a:cubicBezTo>
                <a:lnTo>
                  <a:pt x="370" y="766"/>
                </a:lnTo>
                <a:lnTo>
                  <a:pt x="370" y="829"/>
                </a:lnTo>
                <a:close/>
                <a:moveTo>
                  <a:pt x="370" y="654"/>
                </a:moveTo>
                <a:lnTo>
                  <a:pt x="580" y="654"/>
                </a:lnTo>
                <a:lnTo>
                  <a:pt x="580" y="587"/>
                </a:lnTo>
                <a:lnTo>
                  <a:pt x="370" y="587"/>
                </a:lnTo>
                <a:lnTo>
                  <a:pt x="370" y="654"/>
                </a:lnTo>
                <a:close/>
                <a:moveTo>
                  <a:pt x="370" y="474"/>
                </a:moveTo>
                <a:lnTo>
                  <a:pt x="523" y="474"/>
                </a:lnTo>
                <a:lnTo>
                  <a:pt x="523" y="407"/>
                </a:lnTo>
                <a:lnTo>
                  <a:pt x="370" y="407"/>
                </a:lnTo>
                <a:lnTo>
                  <a:pt x="370" y="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2196475" y="1755692"/>
            <a:ext cx="523761" cy="449005"/>
          </a:xfrm>
          <a:custGeom>
            <a:avLst/>
            <a:gdLst>
              <a:gd name="T0" fmla="*/ 737 w 1149"/>
              <a:gd name="T1" fmla="*/ 427 h 983"/>
              <a:gd name="T2" fmla="*/ 640 w 1149"/>
              <a:gd name="T3" fmla="*/ 427 h 983"/>
              <a:gd name="T4" fmla="*/ 616 w 1149"/>
              <a:gd name="T5" fmla="*/ 502 h 983"/>
              <a:gd name="T6" fmla="*/ 640 w 1149"/>
              <a:gd name="T7" fmla="*/ 810 h 983"/>
              <a:gd name="T8" fmla="*/ 575 w 1149"/>
              <a:gd name="T9" fmla="*/ 921 h 983"/>
              <a:gd name="T10" fmla="*/ 514 w 1149"/>
              <a:gd name="T11" fmla="*/ 810 h 983"/>
              <a:gd name="T12" fmla="*/ 549 w 1149"/>
              <a:gd name="T13" fmla="*/ 503 h 983"/>
              <a:gd name="T14" fmla="*/ 524 w 1149"/>
              <a:gd name="T15" fmla="*/ 427 h 983"/>
              <a:gd name="T16" fmla="*/ 417 w 1149"/>
              <a:gd name="T17" fmla="*/ 427 h 983"/>
              <a:gd name="T18" fmla="*/ 417 w 1149"/>
              <a:gd name="T19" fmla="*/ 427 h 983"/>
              <a:gd name="T20" fmla="*/ 241 w 1149"/>
              <a:gd name="T21" fmla="*/ 612 h 983"/>
              <a:gd name="T22" fmla="*/ 266 w 1149"/>
              <a:gd name="T23" fmla="*/ 801 h 983"/>
              <a:gd name="T24" fmla="*/ 443 w 1149"/>
              <a:gd name="T25" fmla="*/ 983 h 983"/>
              <a:gd name="T26" fmla="*/ 711 w 1149"/>
              <a:gd name="T27" fmla="*/ 983 h 983"/>
              <a:gd name="T28" fmla="*/ 888 w 1149"/>
              <a:gd name="T29" fmla="*/ 799 h 983"/>
              <a:gd name="T30" fmla="*/ 913 w 1149"/>
              <a:gd name="T31" fmla="*/ 609 h 983"/>
              <a:gd name="T32" fmla="*/ 737 w 1149"/>
              <a:gd name="T33" fmla="*/ 427 h 983"/>
              <a:gd name="T34" fmla="*/ 218 w 1149"/>
              <a:gd name="T35" fmla="*/ 308 h 983"/>
              <a:gd name="T36" fmla="*/ 330 w 1149"/>
              <a:gd name="T37" fmla="*/ 196 h 983"/>
              <a:gd name="T38" fmla="*/ 218 w 1149"/>
              <a:gd name="T39" fmla="*/ 83 h 983"/>
              <a:gd name="T40" fmla="*/ 105 w 1149"/>
              <a:gd name="T41" fmla="*/ 196 h 983"/>
              <a:gd name="T42" fmla="*/ 218 w 1149"/>
              <a:gd name="T43" fmla="*/ 308 h 983"/>
              <a:gd name="T44" fmla="*/ 318 w 1149"/>
              <a:gd name="T45" fmla="*/ 344 h 983"/>
              <a:gd name="T46" fmla="*/ 118 w 1149"/>
              <a:gd name="T47" fmla="*/ 344 h 983"/>
              <a:gd name="T48" fmla="*/ 118 w 1149"/>
              <a:gd name="T49" fmla="*/ 343 h 983"/>
              <a:gd name="T50" fmla="*/ 7 w 1149"/>
              <a:gd name="T51" fmla="*/ 458 h 983"/>
              <a:gd name="T52" fmla="*/ 23 w 1149"/>
              <a:gd name="T53" fmla="*/ 577 h 983"/>
              <a:gd name="T54" fmla="*/ 134 w 1149"/>
              <a:gd name="T55" fmla="*/ 689 h 983"/>
              <a:gd name="T56" fmla="*/ 191 w 1149"/>
              <a:gd name="T57" fmla="*/ 689 h 983"/>
              <a:gd name="T58" fmla="*/ 180 w 1149"/>
              <a:gd name="T59" fmla="*/ 606 h 983"/>
              <a:gd name="T60" fmla="*/ 180 w 1149"/>
              <a:gd name="T61" fmla="*/ 606 h 983"/>
              <a:gd name="T62" fmla="*/ 180 w 1149"/>
              <a:gd name="T63" fmla="*/ 606 h 983"/>
              <a:gd name="T64" fmla="*/ 231 w 1149"/>
              <a:gd name="T65" fmla="*/ 449 h 983"/>
              <a:gd name="T66" fmla="*/ 308 w 1149"/>
              <a:gd name="T67" fmla="*/ 393 h 983"/>
              <a:gd name="T68" fmla="*/ 387 w 1149"/>
              <a:gd name="T69" fmla="*/ 367 h 983"/>
              <a:gd name="T70" fmla="*/ 318 w 1149"/>
              <a:gd name="T71" fmla="*/ 344 h 983"/>
              <a:gd name="T72" fmla="*/ 931 w 1149"/>
              <a:gd name="T73" fmla="*/ 308 h 983"/>
              <a:gd name="T74" fmla="*/ 1043 w 1149"/>
              <a:gd name="T75" fmla="*/ 196 h 983"/>
              <a:gd name="T76" fmla="*/ 931 w 1149"/>
              <a:gd name="T77" fmla="*/ 83 h 983"/>
              <a:gd name="T78" fmla="*/ 819 w 1149"/>
              <a:gd name="T79" fmla="*/ 196 h 983"/>
              <a:gd name="T80" fmla="*/ 931 w 1149"/>
              <a:gd name="T81" fmla="*/ 308 h 983"/>
              <a:gd name="T82" fmla="*/ 1031 w 1149"/>
              <a:gd name="T83" fmla="*/ 344 h 983"/>
              <a:gd name="T84" fmla="*/ 831 w 1149"/>
              <a:gd name="T85" fmla="*/ 344 h 983"/>
              <a:gd name="T86" fmla="*/ 831 w 1149"/>
              <a:gd name="T87" fmla="*/ 343 h 983"/>
              <a:gd name="T88" fmla="*/ 763 w 1149"/>
              <a:gd name="T89" fmla="*/ 366 h 983"/>
              <a:gd name="T90" fmla="*/ 847 w 1149"/>
              <a:gd name="T91" fmla="*/ 393 h 983"/>
              <a:gd name="T92" fmla="*/ 925 w 1149"/>
              <a:gd name="T93" fmla="*/ 450 h 983"/>
              <a:gd name="T94" fmla="*/ 974 w 1149"/>
              <a:gd name="T95" fmla="*/ 603 h 983"/>
              <a:gd name="T96" fmla="*/ 974 w 1149"/>
              <a:gd name="T97" fmla="*/ 603 h 983"/>
              <a:gd name="T98" fmla="*/ 974 w 1149"/>
              <a:gd name="T99" fmla="*/ 603 h 983"/>
              <a:gd name="T100" fmla="*/ 962 w 1149"/>
              <a:gd name="T101" fmla="*/ 689 h 983"/>
              <a:gd name="T102" fmla="*/ 1015 w 1149"/>
              <a:gd name="T103" fmla="*/ 689 h 983"/>
              <a:gd name="T104" fmla="*/ 1126 w 1149"/>
              <a:gd name="T105" fmla="*/ 575 h 983"/>
              <a:gd name="T106" fmla="*/ 1142 w 1149"/>
              <a:gd name="T107" fmla="*/ 456 h 983"/>
              <a:gd name="T108" fmla="*/ 1031 w 1149"/>
              <a:gd name="T109" fmla="*/ 344 h 983"/>
              <a:gd name="T110" fmla="*/ 756 w 1149"/>
              <a:gd name="T111" fmla="*/ 184 h 983"/>
              <a:gd name="T112" fmla="*/ 577 w 1149"/>
              <a:gd name="T113" fmla="*/ 369 h 983"/>
              <a:gd name="T114" fmla="*/ 398 w 1149"/>
              <a:gd name="T115" fmla="*/ 184 h 983"/>
              <a:gd name="T116" fmla="*/ 577 w 1149"/>
              <a:gd name="T117" fmla="*/ 0 h 983"/>
              <a:gd name="T118" fmla="*/ 756 w 1149"/>
              <a:gd name="T119" fmla="*/ 18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49" h="983">
                <a:moveTo>
                  <a:pt x="737" y="427"/>
                </a:moveTo>
                <a:lnTo>
                  <a:pt x="640" y="427"/>
                </a:lnTo>
                <a:cubicBezTo>
                  <a:pt x="641" y="437"/>
                  <a:pt x="642" y="483"/>
                  <a:pt x="616" y="502"/>
                </a:cubicBezTo>
                <a:cubicBezTo>
                  <a:pt x="616" y="502"/>
                  <a:pt x="658" y="735"/>
                  <a:pt x="640" y="810"/>
                </a:cubicBezTo>
                <a:cubicBezTo>
                  <a:pt x="633" y="842"/>
                  <a:pt x="606" y="921"/>
                  <a:pt x="575" y="921"/>
                </a:cubicBezTo>
                <a:cubicBezTo>
                  <a:pt x="544" y="920"/>
                  <a:pt x="520" y="841"/>
                  <a:pt x="514" y="810"/>
                </a:cubicBezTo>
                <a:cubicBezTo>
                  <a:pt x="499" y="735"/>
                  <a:pt x="549" y="503"/>
                  <a:pt x="549" y="503"/>
                </a:cubicBezTo>
                <a:cubicBezTo>
                  <a:pt x="541" y="500"/>
                  <a:pt x="527" y="486"/>
                  <a:pt x="524" y="427"/>
                </a:cubicBezTo>
                <a:lnTo>
                  <a:pt x="417" y="427"/>
                </a:lnTo>
                <a:lnTo>
                  <a:pt x="417" y="427"/>
                </a:lnTo>
                <a:cubicBezTo>
                  <a:pt x="320" y="427"/>
                  <a:pt x="229" y="510"/>
                  <a:pt x="241" y="612"/>
                </a:cubicBezTo>
                <a:lnTo>
                  <a:pt x="266" y="801"/>
                </a:lnTo>
                <a:cubicBezTo>
                  <a:pt x="286" y="902"/>
                  <a:pt x="345" y="983"/>
                  <a:pt x="443" y="983"/>
                </a:cubicBezTo>
                <a:lnTo>
                  <a:pt x="711" y="983"/>
                </a:lnTo>
                <a:cubicBezTo>
                  <a:pt x="809" y="983"/>
                  <a:pt x="868" y="899"/>
                  <a:pt x="888" y="799"/>
                </a:cubicBezTo>
                <a:lnTo>
                  <a:pt x="913" y="609"/>
                </a:lnTo>
                <a:cubicBezTo>
                  <a:pt x="925" y="510"/>
                  <a:pt x="834" y="427"/>
                  <a:pt x="737" y="427"/>
                </a:cubicBezTo>
                <a:close/>
                <a:moveTo>
                  <a:pt x="218" y="308"/>
                </a:moveTo>
                <a:cubicBezTo>
                  <a:pt x="280" y="308"/>
                  <a:pt x="330" y="258"/>
                  <a:pt x="330" y="196"/>
                </a:cubicBezTo>
                <a:cubicBezTo>
                  <a:pt x="330" y="134"/>
                  <a:pt x="280" y="83"/>
                  <a:pt x="218" y="83"/>
                </a:cubicBezTo>
                <a:cubicBezTo>
                  <a:pt x="156" y="83"/>
                  <a:pt x="105" y="134"/>
                  <a:pt x="105" y="196"/>
                </a:cubicBezTo>
                <a:cubicBezTo>
                  <a:pt x="105" y="258"/>
                  <a:pt x="156" y="308"/>
                  <a:pt x="218" y="308"/>
                </a:cubicBezTo>
                <a:close/>
                <a:moveTo>
                  <a:pt x="318" y="344"/>
                </a:moveTo>
                <a:lnTo>
                  <a:pt x="118" y="344"/>
                </a:lnTo>
                <a:lnTo>
                  <a:pt x="118" y="343"/>
                </a:lnTo>
                <a:cubicBezTo>
                  <a:pt x="57" y="343"/>
                  <a:pt x="0" y="395"/>
                  <a:pt x="7" y="458"/>
                </a:cubicBezTo>
                <a:lnTo>
                  <a:pt x="23" y="577"/>
                </a:lnTo>
                <a:cubicBezTo>
                  <a:pt x="35" y="639"/>
                  <a:pt x="73" y="689"/>
                  <a:pt x="134" y="689"/>
                </a:cubicBezTo>
                <a:lnTo>
                  <a:pt x="191" y="689"/>
                </a:lnTo>
                <a:lnTo>
                  <a:pt x="180" y="606"/>
                </a:lnTo>
                <a:lnTo>
                  <a:pt x="180" y="606"/>
                </a:lnTo>
                <a:lnTo>
                  <a:pt x="180" y="606"/>
                </a:lnTo>
                <a:cubicBezTo>
                  <a:pt x="173" y="549"/>
                  <a:pt x="191" y="493"/>
                  <a:pt x="231" y="449"/>
                </a:cubicBezTo>
                <a:cubicBezTo>
                  <a:pt x="252" y="425"/>
                  <a:pt x="279" y="406"/>
                  <a:pt x="308" y="393"/>
                </a:cubicBezTo>
                <a:cubicBezTo>
                  <a:pt x="333" y="379"/>
                  <a:pt x="359" y="371"/>
                  <a:pt x="387" y="367"/>
                </a:cubicBezTo>
                <a:cubicBezTo>
                  <a:pt x="367" y="352"/>
                  <a:pt x="343" y="344"/>
                  <a:pt x="318" y="344"/>
                </a:cubicBezTo>
                <a:close/>
                <a:moveTo>
                  <a:pt x="931" y="308"/>
                </a:moveTo>
                <a:cubicBezTo>
                  <a:pt x="993" y="308"/>
                  <a:pt x="1043" y="258"/>
                  <a:pt x="1043" y="196"/>
                </a:cubicBezTo>
                <a:cubicBezTo>
                  <a:pt x="1043" y="134"/>
                  <a:pt x="993" y="83"/>
                  <a:pt x="931" y="83"/>
                </a:cubicBezTo>
                <a:cubicBezTo>
                  <a:pt x="869" y="83"/>
                  <a:pt x="819" y="134"/>
                  <a:pt x="819" y="196"/>
                </a:cubicBezTo>
                <a:cubicBezTo>
                  <a:pt x="819" y="258"/>
                  <a:pt x="869" y="308"/>
                  <a:pt x="931" y="308"/>
                </a:cubicBezTo>
                <a:close/>
                <a:moveTo>
                  <a:pt x="1031" y="344"/>
                </a:moveTo>
                <a:lnTo>
                  <a:pt x="831" y="344"/>
                </a:lnTo>
                <a:lnTo>
                  <a:pt x="831" y="343"/>
                </a:lnTo>
                <a:cubicBezTo>
                  <a:pt x="806" y="343"/>
                  <a:pt x="782" y="352"/>
                  <a:pt x="763" y="366"/>
                </a:cubicBezTo>
                <a:cubicBezTo>
                  <a:pt x="792" y="370"/>
                  <a:pt x="821" y="379"/>
                  <a:pt x="847" y="393"/>
                </a:cubicBezTo>
                <a:cubicBezTo>
                  <a:pt x="877" y="406"/>
                  <a:pt x="903" y="426"/>
                  <a:pt x="925" y="450"/>
                </a:cubicBezTo>
                <a:cubicBezTo>
                  <a:pt x="963" y="494"/>
                  <a:pt x="981" y="548"/>
                  <a:pt x="974" y="603"/>
                </a:cubicBezTo>
                <a:lnTo>
                  <a:pt x="974" y="603"/>
                </a:lnTo>
                <a:lnTo>
                  <a:pt x="974" y="603"/>
                </a:lnTo>
                <a:lnTo>
                  <a:pt x="962" y="689"/>
                </a:lnTo>
                <a:lnTo>
                  <a:pt x="1015" y="689"/>
                </a:lnTo>
                <a:cubicBezTo>
                  <a:pt x="1076" y="689"/>
                  <a:pt x="1114" y="637"/>
                  <a:pt x="1126" y="575"/>
                </a:cubicBezTo>
                <a:lnTo>
                  <a:pt x="1142" y="456"/>
                </a:lnTo>
                <a:cubicBezTo>
                  <a:pt x="1149" y="395"/>
                  <a:pt x="1092" y="344"/>
                  <a:pt x="1031" y="344"/>
                </a:cubicBezTo>
                <a:close/>
                <a:moveTo>
                  <a:pt x="756" y="184"/>
                </a:moveTo>
                <a:cubicBezTo>
                  <a:pt x="756" y="286"/>
                  <a:pt x="676" y="369"/>
                  <a:pt x="577" y="369"/>
                </a:cubicBezTo>
                <a:cubicBezTo>
                  <a:pt x="478" y="369"/>
                  <a:pt x="398" y="286"/>
                  <a:pt x="398" y="184"/>
                </a:cubicBezTo>
                <a:cubicBezTo>
                  <a:pt x="398" y="82"/>
                  <a:pt x="478" y="0"/>
                  <a:pt x="577" y="0"/>
                </a:cubicBezTo>
                <a:cubicBezTo>
                  <a:pt x="676" y="0"/>
                  <a:pt x="756" y="82"/>
                  <a:pt x="756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2748359" y="2681093"/>
            <a:ext cx="459482" cy="460915"/>
          </a:xfrm>
          <a:custGeom>
            <a:avLst/>
            <a:gdLst>
              <a:gd name="T0" fmla="*/ 504 w 1008"/>
              <a:gd name="T1" fmla="*/ 1009 h 1009"/>
              <a:gd name="T2" fmla="*/ 0 w 1008"/>
              <a:gd name="T3" fmla="*/ 504 h 1009"/>
              <a:gd name="T4" fmla="*/ 504 w 1008"/>
              <a:gd name="T5" fmla="*/ 0 h 1009"/>
              <a:gd name="T6" fmla="*/ 1008 w 1008"/>
              <a:gd name="T7" fmla="*/ 504 h 1009"/>
              <a:gd name="T8" fmla="*/ 504 w 1008"/>
              <a:gd name="T9" fmla="*/ 1009 h 1009"/>
              <a:gd name="T10" fmla="*/ 725 w 1008"/>
              <a:gd name="T11" fmla="*/ 769 h 1009"/>
              <a:gd name="T12" fmla="*/ 725 w 1008"/>
              <a:gd name="T13" fmla="*/ 769 h 1009"/>
              <a:gd name="T14" fmla="*/ 538 w 1008"/>
              <a:gd name="T15" fmla="*/ 586 h 1009"/>
              <a:gd name="T16" fmla="*/ 504 w 1008"/>
              <a:gd name="T17" fmla="*/ 592 h 1009"/>
              <a:gd name="T18" fmla="*/ 416 w 1008"/>
              <a:gd name="T19" fmla="*/ 504 h 1009"/>
              <a:gd name="T20" fmla="*/ 456 w 1008"/>
              <a:gd name="T21" fmla="*/ 431 h 1009"/>
              <a:gd name="T22" fmla="*/ 456 w 1008"/>
              <a:gd name="T23" fmla="*/ 179 h 1009"/>
              <a:gd name="T24" fmla="*/ 553 w 1008"/>
              <a:gd name="T25" fmla="*/ 179 h 1009"/>
              <a:gd name="T26" fmla="*/ 553 w 1008"/>
              <a:gd name="T27" fmla="*/ 431 h 1009"/>
              <a:gd name="T28" fmla="*/ 592 w 1008"/>
              <a:gd name="T29" fmla="*/ 504 h 1009"/>
              <a:gd name="T30" fmla="*/ 586 w 1008"/>
              <a:gd name="T31" fmla="*/ 536 h 1009"/>
              <a:gd name="T32" fmla="*/ 774 w 1008"/>
              <a:gd name="T33" fmla="*/ 719 h 1009"/>
              <a:gd name="T34" fmla="*/ 725 w 1008"/>
              <a:gd name="T35" fmla="*/ 769 h 1009"/>
              <a:gd name="T36" fmla="*/ 168 w 1008"/>
              <a:gd name="T37" fmla="*/ 471 h 1009"/>
              <a:gd name="T38" fmla="*/ 168 w 1008"/>
              <a:gd name="T39" fmla="*/ 471 h 1009"/>
              <a:gd name="T40" fmla="*/ 234 w 1008"/>
              <a:gd name="T41" fmla="*/ 471 h 1009"/>
              <a:gd name="T42" fmla="*/ 234 w 1008"/>
              <a:gd name="T43" fmla="*/ 538 h 1009"/>
              <a:gd name="T44" fmla="*/ 168 w 1008"/>
              <a:gd name="T45" fmla="*/ 538 h 1009"/>
              <a:gd name="T46" fmla="*/ 168 w 1008"/>
              <a:gd name="T47" fmla="*/ 471 h 1009"/>
              <a:gd name="T48" fmla="*/ 774 w 1008"/>
              <a:gd name="T49" fmla="*/ 471 h 1009"/>
              <a:gd name="T50" fmla="*/ 774 w 1008"/>
              <a:gd name="T51" fmla="*/ 471 h 1009"/>
              <a:gd name="T52" fmla="*/ 840 w 1008"/>
              <a:gd name="T53" fmla="*/ 471 h 1009"/>
              <a:gd name="T54" fmla="*/ 840 w 1008"/>
              <a:gd name="T55" fmla="*/ 538 h 1009"/>
              <a:gd name="T56" fmla="*/ 774 w 1008"/>
              <a:gd name="T57" fmla="*/ 538 h 1009"/>
              <a:gd name="T58" fmla="*/ 774 w 1008"/>
              <a:gd name="T59" fmla="*/ 471 h 1009"/>
              <a:gd name="T60" fmla="*/ 470 w 1008"/>
              <a:gd name="T61" fmla="*/ 840 h 1009"/>
              <a:gd name="T62" fmla="*/ 470 w 1008"/>
              <a:gd name="T63" fmla="*/ 840 h 1009"/>
              <a:gd name="T64" fmla="*/ 470 w 1008"/>
              <a:gd name="T65" fmla="*/ 775 h 1009"/>
              <a:gd name="T66" fmla="*/ 538 w 1008"/>
              <a:gd name="T67" fmla="*/ 775 h 1009"/>
              <a:gd name="T68" fmla="*/ 538 w 1008"/>
              <a:gd name="T69" fmla="*/ 840 h 1009"/>
              <a:gd name="T70" fmla="*/ 470 w 1008"/>
              <a:gd name="T71" fmla="*/ 840 h 1009"/>
              <a:gd name="T72" fmla="*/ 504 w 1008"/>
              <a:gd name="T73" fmla="*/ 912 h 1009"/>
              <a:gd name="T74" fmla="*/ 504 w 1008"/>
              <a:gd name="T75" fmla="*/ 912 h 1009"/>
              <a:gd name="T76" fmla="*/ 912 w 1008"/>
              <a:gd name="T77" fmla="*/ 504 h 1009"/>
              <a:gd name="T78" fmla="*/ 504 w 1008"/>
              <a:gd name="T79" fmla="*/ 97 h 1009"/>
              <a:gd name="T80" fmla="*/ 96 w 1008"/>
              <a:gd name="T81" fmla="*/ 504 h 1009"/>
              <a:gd name="T82" fmla="*/ 504 w 1008"/>
              <a:gd name="T83" fmla="*/ 91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44194" y="1453788"/>
            <a:ext cx="3048000" cy="34623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lvl="1" algn="l"/>
            <a:r>
              <a:rPr lang="en-US" altLang="zh-CN" dirty="0"/>
              <a:t>finetune</a:t>
            </a:r>
            <a:r>
              <a:rPr lang="zh-CN" altLang="zh-CN" dirty="0"/>
              <a:t>运行速度太慢</a:t>
            </a:r>
            <a:endParaRPr lang="zh-CN" altLang="zh-CN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4650507" y="2255341"/>
            <a:ext cx="2609139" cy="136190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     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+mj-ea"/>
                <a:ea typeface="+mj-ea"/>
              </a:rPr>
              <a:t>迁移训练的过程运行时间过久，可能是由于数据集的类别过多，数据图片内存占用大，以及模型本身的缘故。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+mj-ea"/>
              <a:ea typeface="+mj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kern="0" dirty="0">
                <a:solidFill>
                  <a:srgbClr val="484849"/>
                </a:solidFill>
                <a:latin typeface="+mj-ea"/>
                <a:ea typeface="+mj-ea"/>
              </a:rPr>
              <a:t>    </a:t>
            </a:r>
            <a:r>
              <a:rPr lang="zh-CN" altLang="en-US" sz="1200" b="0" kern="0" dirty="0">
                <a:solidFill>
                  <a:srgbClr val="484849"/>
                </a:solidFill>
                <a:latin typeface="+mj-ea"/>
                <a:ea typeface="+mj-ea"/>
              </a:rPr>
              <a:t>适当的</a:t>
            </a:r>
            <a:r>
              <a:rPr lang="zh-CN" altLang="zh-CN" sz="1200" b="0" dirty="0">
                <a:latin typeface="+mj-ea"/>
                <a:ea typeface="+mj-ea"/>
              </a:rPr>
              <a:t>减小部分数据集的图片大小，降低模型训练的性能压力。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205133" y="3598370"/>
            <a:ext cx="506444" cy="470018"/>
            <a:chOff x="5928340" y="670992"/>
            <a:chExt cx="506444" cy="470018"/>
          </a:xfrm>
          <a:solidFill>
            <a:schemeClr val="bg1"/>
          </a:solidFill>
        </p:grpSpPr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5993909" y="670992"/>
              <a:ext cx="241151" cy="160240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6183208" y="766203"/>
              <a:ext cx="251576" cy="263409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8"/>
            <p:cNvSpPr>
              <a:spLocks noEditPoints="1"/>
            </p:cNvSpPr>
            <p:nvPr/>
          </p:nvSpPr>
          <p:spPr bwMode="auto">
            <a:xfrm>
              <a:off x="5928340" y="836444"/>
              <a:ext cx="304799" cy="304566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138492" y="3591271"/>
            <a:ext cx="428365" cy="468379"/>
            <a:chOff x="697828" y="4453123"/>
            <a:chExt cx="229831" cy="251300"/>
          </a:xfrm>
        </p:grpSpPr>
        <p:sp>
          <p:nvSpPr>
            <p:cNvPr id="79" name="Freeform 665"/>
            <p:cNvSpPr>
              <a:spLocks/>
            </p:cNvSpPr>
            <p:nvPr/>
          </p:nvSpPr>
          <p:spPr bwMode="auto">
            <a:xfrm>
              <a:off x="697828" y="4453123"/>
              <a:ext cx="229831" cy="177458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666"/>
            <p:cNvSpPr>
              <a:spLocks noChangeArrowheads="1"/>
            </p:cNvSpPr>
            <p:nvPr/>
          </p:nvSpPr>
          <p:spPr bwMode="auto">
            <a:xfrm>
              <a:off x="718073" y="4643682"/>
              <a:ext cx="33343" cy="6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667"/>
            <p:cNvSpPr>
              <a:spLocks noChangeArrowheads="1"/>
            </p:cNvSpPr>
            <p:nvPr/>
          </p:nvSpPr>
          <p:spPr bwMode="auto">
            <a:xfrm>
              <a:off x="772851" y="4613906"/>
              <a:ext cx="33343" cy="90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668"/>
            <p:cNvSpPr>
              <a:spLocks noChangeArrowheads="1"/>
            </p:cNvSpPr>
            <p:nvPr/>
          </p:nvSpPr>
          <p:spPr bwMode="auto">
            <a:xfrm>
              <a:off x="828820" y="4584131"/>
              <a:ext cx="33343" cy="120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669"/>
            <p:cNvSpPr>
              <a:spLocks noChangeArrowheads="1"/>
            </p:cNvSpPr>
            <p:nvPr/>
          </p:nvSpPr>
          <p:spPr bwMode="auto">
            <a:xfrm>
              <a:off x="883598" y="4554357"/>
              <a:ext cx="33343" cy="1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414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3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7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7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3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72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8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8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4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72" grpId="0"/>
          <p:bldP spid="7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难题解决方案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672293" y="1563077"/>
            <a:ext cx="7800455" cy="2914461"/>
          </a:xfrm>
          <a:prstGeom prst="rect">
            <a:avLst/>
          </a:prstGeom>
          <a:solidFill>
            <a:srgbClr val="484849">
              <a:lumMod val="20000"/>
              <a:lumOff val="80000"/>
            </a:srgbClr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项目所需</a:t>
            </a:r>
            <a:r>
              <a:rPr lang="en-US" altLang="zh-CN" dirty="0"/>
              <a:t> </a:t>
            </a:r>
            <a:r>
              <a:rPr lang="en-US" altLang="zh-CN" dirty="0" err="1"/>
              <a:t>PaddlePaddle</a:t>
            </a:r>
            <a:r>
              <a:rPr lang="en-US" altLang="zh-CN" dirty="0"/>
              <a:t> </a:t>
            </a:r>
            <a:r>
              <a:rPr lang="zh-CN" altLang="zh-CN" dirty="0"/>
              <a:t>版本太老问题及解决方案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5444" y="2696977"/>
            <a:ext cx="6718788" cy="1308408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l"/>
            <a:r>
              <a:rPr lang="en-US" altLang="zh-CN" sz="1600" b="0" dirty="0">
                <a:latin typeface="Bahnschrift Condensed" panose="020B0502040204020203" pitchFamily="34" charset="0"/>
              </a:rPr>
              <a:t>     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项目以来的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600" b="0" dirty="0" err="1">
                <a:latin typeface="SimHei" panose="02010609060101010101" pitchFamily="49" charset="-122"/>
                <a:ea typeface="SimHei" panose="02010609060101010101" pitchFamily="49" charset="-122"/>
              </a:rPr>
              <a:t>PaddlePaddle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版本太老，不支持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ARM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架构芯片，组内使用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ARM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架构芯片的成员无法本地使用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600" b="0" dirty="0" err="1">
                <a:latin typeface="SimHei" panose="02010609060101010101" pitchFamily="49" charset="-122"/>
                <a:ea typeface="SimHei" panose="02010609060101010101" pitchFamily="49" charset="-122"/>
              </a:rPr>
              <a:t>PaddlePaddle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库。</a:t>
            </a:r>
            <a:endParaRPr lang="en-US" altLang="zh-CN" sz="1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/>
            <a:endParaRPr lang="zh-CN" altLang="zh-CN" sz="16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/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    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重新分配组内任务，将需要使用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Paddle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库的任务分配给组内使用</a:t>
            </a:r>
            <a:r>
              <a:rPr lang="en-US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 x86 </a:t>
            </a:r>
            <a:r>
              <a:rPr lang="zh-CN" altLang="zh-CN" sz="1600" b="0" dirty="0">
                <a:latin typeface="SimHei" panose="02010609060101010101" pitchFamily="49" charset="-122"/>
                <a:ea typeface="SimHei" panose="02010609060101010101" pitchFamily="49" charset="-122"/>
              </a:rPr>
              <a:t>架构芯片的成员。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B33A09-2075-333D-A377-857668BD2E17}"/>
              </a:ext>
            </a:extLst>
          </p:cNvPr>
          <p:cNvGrpSpPr/>
          <p:nvPr/>
        </p:nvGrpSpPr>
        <p:grpSpPr>
          <a:xfrm>
            <a:off x="-4915847" y="-48204"/>
            <a:ext cx="4860153" cy="5164932"/>
            <a:chOff x="-62189" y="0"/>
            <a:chExt cx="4860153" cy="5164932"/>
          </a:xfrm>
          <a:solidFill>
            <a:srgbClr val="0067B4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7F64B24-34BB-1880-556D-0D9DC350771C}"/>
                </a:ext>
              </a:extLst>
            </p:cNvPr>
            <p:cNvSpPr/>
            <p:nvPr/>
          </p:nvSpPr>
          <p:spPr>
            <a:xfrm>
              <a:off x="-62189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8FBAC08F-D3E0-A3BA-2DC8-30EC9C93E250}"/>
                </a:ext>
              </a:extLst>
            </p:cNvPr>
            <p:cNvSpPr/>
            <p:nvPr/>
          </p:nvSpPr>
          <p:spPr>
            <a:xfrm rot="5400000">
              <a:off x="4461079" y="2408296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689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03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第三部分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36326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漫谈</a:t>
            </a:r>
          </a:p>
        </p:txBody>
      </p:sp>
    </p:spTree>
    <p:extLst>
      <p:ext uri="{BB962C8B-B14F-4D97-AF65-F5344CB8AC3E}">
        <p14:creationId xmlns:p14="http://schemas.microsoft.com/office/powerpoint/2010/main" val="14404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825849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漫谈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182180" y="1317261"/>
            <a:ext cx="4379980" cy="2892252"/>
            <a:chOff x="0" y="0"/>
            <a:chExt cx="5166566" cy="3409678"/>
          </a:xfrm>
        </p:grpSpPr>
        <p:sp>
          <p:nvSpPr>
            <p:cNvPr id="32" name="椭圆 2"/>
            <p:cNvSpPr>
              <a:spLocks/>
            </p:cNvSpPr>
            <p:nvPr/>
          </p:nvSpPr>
          <p:spPr bwMode="auto">
            <a:xfrm rot="1748642">
              <a:off x="0" y="0"/>
              <a:ext cx="2211234" cy="2230539"/>
            </a:xfrm>
            <a:custGeom>
              <a:avLst/>
              <a:gdLst>
                <a:gd name="T0" fmla="*/ 2997604 w 2997604"/>
                <a:gd name="T1" fmla="*/ 1790780 h 3024336"/>
                <a:gd name="T2" fmla="*/ 1512168 w 2997604"/>
                <a:gd name="T3" fmla="*/ 3024336 h 3024336"/>
                <a:gd name="T4" fmla="*/ 0 w 2997604"/>
                <a:gd name="T5" fmla="*/ 1512168 h 3024336"/>
                <a:gd name="T6" fmla="*/ 1512168 w 2997604"/>
                <a:gd name="T7" fmla="*/ 0 h 3024336"/>
                <a:gd name="T8" fmla="*/ 1764196 w 2997604"/>
                <a:gd name="T9" fmla="*/ 22675 h 302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7604" h="3024336">
                  <a:moveTo>
                    <a:pt x="2997604" y="1790780"/>
                  </a:moveTo>
                  <a:cubicBezTo>
                    <a:pt x="2867846" y="2492941"/>
                    <a:pt x="2252064" y="3024336"/>
                    <a:pt x="1512168" y="3024336"/>
                  </a:cubicBezTo>
                  <a:cubicBezTo>
                    <a:pt x="677021" y="3024336"/>
                    <a:pt x="0" y="2347315"/>
                    <a:pt x="0" y="1512168"/>
                  </a:cubicBezTo>
                  <a:cubicBezTo>
                    <a:pt x="0" y="677021"/>
                    <a:pt x="677021" y="0"/>
                    <a:pt x="1512168" y="0"/>
                  </a:cubicBezTo>
                  <a:cubicBezTo>
                    <a:pt x="1598138" y="0"/>
                    <a:pt x="1682432" y="7174"/>
                    <a:pt x="1764196" y="22675"/>
                  </a:cubicBezTo>
                </a:path>
              </a:pathLst>
            </a:custGeom>
            <a:noFill/>
            <a:ln w="25400" cap="flat" cmpd="sng">
              <a:solidFill>
                <a:srgbClr val="1F497D">
                  <a:lumMod val="75000"/>
                </a:srgbClr>
              </a:solidFill>
              <a:prstDash val="sys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椭圆 4"/>
            <p:cNvSpPr>
              <a:spLocks/>
            </p:cNvSpPr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1F497D">
                  <a:lumMod val="75000"/>
                </a:srgb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椭圆 4"/>
            <p:cNvSpPr>
              <a:spLocks/>
            </p:cNvSpPr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1F497D">
                  <a:lumMod val="75000"/>
                </a:srgb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椭圆 4"/>
            <p:cNvSpPr>
              <a:spLocks/>
            </p:cNvSpPr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1F497D">
                  <a:lumMod val="75000"/>
                </a:srgb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KSO_GN4"/>
          <p:cNvSpPr>
            <a:spLocks noChangeArrowheads="1"/>
          </p:cNvSpPr>
          <p:nvPr/>
        </p:nvSpPr>
        <p:spPr bwMode="auto">
          <a:xfrm>
            <a:off x="286919" y="1430379"/>
            <a:ext cx="1665106" cy="166581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04</a:t>
            </a:r>
          </a:p>
        </p:txBody>
      </p:sp>
      <p:sp>
        <p:nvSpPr>
          <p:cNvPr id="37" name="KSO_GN3"/>
          <p:cNvSpPr>
            <a:spLocks noChangeArrowheads="1"/>
          </p:cNvSpPr>
          <p:nvPr/>
        </p:nvSpPr>
        <p:spPr bwMode="auto">
          <a:xfrm>
            <a:off x="1821030" y="2639620"/>
            <a:ext cx="1178310" cy="1178810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03</a:t>
            </a:r>
          </a:p>
        </p:txBody>
      </p:sp>
      <p:sp>
        <p:nvSpPr>
          <p:cNvPr id="38" name="KSO_GN2"/>
          <p:cNvSpPr>
            <a:spLocks noChangeArrowheads="1"/>
          </p:cNvSpPr>
          <p:nvPr/>
        </p:nvSpPr>
        <p:spPr bwMode="auto">
          <a:xfrm rot="10800000" flipV="1">
            <a:off x="3043376" y="3290942"/>
            <a:ext cx="840289" cy="840646"/>
          </a:xfrm>
          <a:prstGeom prst="ellipse">
            <a:avLst/>
          </a:prstGeom>
          <a:solidFill>
            <a:srgbClr val="0282D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02</a:t>
            </a:r>
            <a:endParaRPr kumimoji="0" lang="en-US" altLang="zh-CN" sz="1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KSO_GN1"/>
          <p:cNvSpPr>
            <a:spLocks noChangeArrowheads="1"/>
          </p:cNvSpPr>
          <p:nvPr/>
        </p:nvSpPr>
        <p:spPr bwMode="auto">
          <a:xfrm>
            <a:off x="3823088" y="3899428"/>
            <a:ext cx="579633" cy="579879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rPr>
              <a:t>01</a:t>
            </a:r>
          </a:p>
        </p:txBody>
      </p:sp>
      <p:sp>
        <p:nvSpPr>
          <p:cNvPr id="43" name="文本框 14"/>
          <p:cNvSpPr txBox="1">
            <a:spLocks noChangeArrowheads="1"/>
          </p:cNvSpPr>
          <p:nvPr/>
        </p:nvSpPr>
        <p:spPr bwMode="auto">
          <a:xfrm>
            <a:off x="4319629" y="2106810"/>
            <a:ext cx="3848755" cy="148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为了实现更快的计算，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Numpy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采用了一个类似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ATLAS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BLAS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Basic Linear Algebra Subprograms,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基础线性代数子程序）。但这些实现只能影响类型为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float32, float64, complex64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complex128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的数组。另外，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BLAS API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</a:rPr>
              <a:t>只包含矩阵和矩阵，矩阵和向量以及向量和向量的乘法。因此，更高维的数组乘法并不能被加速。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429FEA-A996-C6B9-1F49-BF858B5E350E}"/>
              </a:ext>
            </a:extLst>
          </p:cNvPr>
          <p:cNvGrpSpPr/>
          <p:nvPr/>
        </p:nvGrpSpPr>
        <p:grpSpPr>
          <a:xfrm>
            <a:off x="-4920191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F864A6A-9619-4864-A57D-F45F5BFEF543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DAEFC2B-3883-34E8-2F51-581EF97077F3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13F803A-8CE1-2551-EAEE-C40B63486E03}"/>
              </a:ext>
            </a:extLst>
          </p:cNvPr>
          <p:cNvSpPr/>
          <p:nvPr/>
        </p:nvSpPr>
        <p:spPr>
          <a:xfrm>
            <a:off x="2464312" y="1113861"/>
            <a:ext cx="59432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Numpy.dot()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运行速度慢的原因</a:t>
            </a:r>
          </a:p>
        </p:txBody>
      </p:sp>
    </p:spTree>
    <p:extLst>
      <p:ext uri="{BB962C8B-B14F-4D97-AF65-F5344CB8AC3E}">
        <p14:creationId xmlns:p14="http://schemas.microsoft.com/office/powerpoint/2010/main" val="339445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2">
            <a:extLst>
              <a:ext uri="{FF2B5EF4-FFF2-40B4-BE49-F238E27FC236}">
                <a16:creationId xmlns:a16="http://schemas.microsoft.com/office/drawing/2014/main" id="{83F8768B-E898-BFD3-4BA9-B1B2B3BC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712" y="1242486"/>
            <a:ext cx="1593066" cy="1487872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825849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漫谈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501495" y="1058062"/>
            <a:ext cx="3768210" cy="3771001"/>
          </a:xfrm>
          <a:prstGeom prst="ellipse">
            <a:avLst/>
          </a:prstGeom>
          <a:noFill/>
          <a:ln w="9">
            <a:solidFill>
              <a:srgbClr val="0067B4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3312238" y="1236005"/>
            <a:ext cx="439189" cy="4393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3312238" y="4224705"/>
            <a:ext cx="439189" cy="4393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8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3840693" y="3530519"/>
            <a:ext cx="440378" cy="439374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3840693" y="1930196"/>
            <a:ext cx="440378" cy="439374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8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012083" y="2730358"/>
            <a:ext cx="439189" cy="439374"/>
          </a:xfrm>
          <a:prstGeom prst="ellipse">
            <a:avLst/>
          </a:prstGeom>
          <a:solidFill>
            <a:srgbClr val="0282D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8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1506337" y="1935624"/>
            <a:ext cx="1831690" cy="18881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1755240" y="2374998"/>
            <a:ext cx="1260719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</a:rPr>
              <a:t>经验总结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" name="Oval 9">
            <a:extLst>
              <a:ext uri="{FF2B5EF4-FFF2-40B4-BE49-F238E27FC236}">
                <a16:creationId xmlns:a16="http://schemas.microsoft.com/office/drawing/2014/main" id="{6F77A95B-EA36-24AC-FE55-2493A6DF0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913" y="1675380"/>
            <a:ext cx="3384721" cy="28193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304800" algn="just">
              <a:lnSpc>
                <a:spcPts val="2000"/>
              </a:lnSpc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要有明确的分工</a:t>
            </a:r>
          </a:p>
          <a:p>
            <a:pPr indent="304800" algn="just">
              <a:lnSpc>
                <a:spcPts val="2000"/>
              </a:lnSpc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要定期沟通</a:t>
            </a:r>
          </a:p>
          <a:p>
            <a:pPr indent="304800" algn="just">
              <a:lnSpc>
                <a:spcPts val="2000"/>
              </a:lnSpc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要积极分享资源和知识</a:t>
            </a:r>
          </a:p>
          <a:p>
            <a:pPr indent="304800" algn="just">
              <a:lnSpc>
                <a:spcPts val="2000"/>
              </a:lnSpc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要及时共享代码</a:t>
            </a:r>
          </a:p>
          <a:p>
            <a:pPr indent="304800" algn="just">
              <a:lnSpc>
                <a:spcPts val="2000"/>
              </a:lnSpc>
            </a:pPr>
            <a:r>
              <a:rPr lang="zh-CN" altLang="zh-CN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要持续反馈和改进</a:t>
            </a:r>
            <a:endParaRPr lang="en-US" altLang="zh-CN" sz="1400" kern="100" dirty="0">
              <a:solidFill>
                <a:schemeClr val="bg1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</a:pPr>
            <a:r>
              <a:rPr lang="zh-CN" altLang="en-US" sz="1400" kern="1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要友好的交流合作</a:t>
            </a:r>
            <a:endParaRPr lang="en-US" altLang="zh-CN" sz="1400" kern="1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要及时请教他人</a:t>
            </a:r>
            <a:endParaRPr lang="zh-CN" altLang="zh-CN" sz="1400" kern="100" dirty="0">
              <a:solidFill>
                <a:schemeClr val="bg1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5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7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04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36326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</a:p>
        </p:txBody>
      </p:sp>
    </p:spTree>
    <p:extLst>
      <p:ext uri="{BB962C8B-B14F-4D97-AF65-F5344CB8AC3E}">
        <p14:creationId xmlns:p14="http://schemas.microsoft.com/office/powerpoint/2010/main" val="380911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347"/>
            <a:ext cx="9145588" cy="514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平行四边形 23"/>
          <p:cNvSpPr/>
          <p:nvPr/>
        </p:nvSpPr>
        <p:spPr>
          <a:xfrm>
            <a:off x="7392194" y="795"/>
            <a:ext cx="987130" cy="1014235"/>
          </a:xfrm>
          <a:prstGeom prst="parallelogram">
            <a:avLst>
              <a:gd name="adj" fmla="val 35242"/>
            </a:avLst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1143794" y="4172744"/>
            <a:ext cx="1259023" cy="1033843"/>
          </a:xfrm>
          <a:prstGeom prst="parallelogram">
            <a:avLst>
              <a:gd name="adj" fmla="val 52002"/>
            </a:avLst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3810794" y="1413794"/>
            <a:ext cx="6781800" cy="2697452"/>
          </a:xfrm>
          <a:prstGeom prst="parallelogram">
            <a:avLst>
              <a:gd name="adj" fmla="val 33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>
            <a:off x="6709250" y="670442"/>
            <a:ext cx="590488" cy="606702"/>
          </a:xfrm>
          <a:prstGeom prst="parallelogram">
            <a:avLst>
              <a:gd name="adj" fmla="val 3524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C:\Users\Administrator\Desktop\图片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03" y="1413794"/>
            <a:ext cx="5065712" cy="26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175502" y="3419436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9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8779" y="4096544"/>
            <a:ext cx="29976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9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500" dirty="0">
                <a:solidFill>
                  <a:schemeClr val="accent6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 DIRECTORY</a:t>
            </a:r>
            <a:endParaRPr lang="zh-CN" altLang="en-US" sz="2500" dirty="0">
              <a:solidFill>
                <a:schemeClr val="accent6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7"/>
          <p:cNvSpPr/>
          <p:nvPr/>
        </p:nvSpPr>
        <p:spPr>
          <a:xfrm>
            <a:off x="1337536" y="12771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项目完成情况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38994" y="1365388"/>
            <a:ext cx="460019" cy="396623"/>
            <a:chOff x="2051142" y="1275606"/>
            <a:chExt cx="607778" cy="523947"/>
          </a:xfrm>
        </p:grpSpPr>
        <p:sp>
          <p:nvSpPr>
            <p:cNvPr id="35" name="六边形 34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01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37" name="矩形 7"/>
          <p:cNvSpPr/>
          <p:nvPr/>
        </p:nvSpPr>
        <p:spPr>
          <a:xfrm>
            <a:off x="1337536" y="17343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难题解决方案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38994" y="1822588"/>
            <a:ext cx="460019" cy="396623"/>
            <a:chOff x="2051142" y="1275606"/>
            <a:chExt cx="607778" cy="523947"/>
          </a:xfrm>
        </p:grpSpPr>
        <p:sp>
          <p:nvSpPr>
            <p:cNvPr id="39" name="六边形 38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02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41" name="矩形 7"/>
          <p:cNvSpPr/>
          <p:nvPr/>
        </p:nvSpPr>
        <p:spPr>
          <a:xfrm>
            <a:off x="1337536" y="21915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漫谈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838994" y="2279788"/>
            <a:ext cx="460019" cy="396623"/>
            <a:chOff x="2051142" y="1275606"/>
            <a:chExt cx="607778" cy="523947"/>
          </a:xfrm>
        </p:grpSpPr>
        <p:sp>
          <p:nvSpPr>
            <p:cNvPr id="43" name="六边形 42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03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59" name="矩形 7"/>
          <p:cNvSpPr/>
          <p:nvPr/>
        </p:nvSpPr>
        <p:spPr>
          <a:xfrm>
            <a:off x="1337536" y="2676411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提问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38994" y="2727696"/>
            <a:ext cx="460019" cy="396623"/>
            <a:chOff x="2051142" y="1275606"/>
            <a:chExt cx="607778" cy="523947"/>
          </a:xfrm>
        </p:grpSpPr>
        <p:sp>
          <p:nvSpPr>
            <p:cNvPr id="61" name="六边形 60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04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281523" y="36173"/>
            <a:ext cx="1446026" cy="1341044"/>
            <a:chOff x="3050912" y="3438396"/>
            <a:chExt cx="130991" cy="121481"/>
          </a:xfrm>
          <a:solidFill>
            <a:srgbClr val="FFFFFF">
              <a:alpha val="39000"/>
            </a:srgbClr>
          </a:solidFill>
        </p:grpSpPr>
        <p:sp>
          <p:nvSpPr>
            <p:cNvPr id="68" name="Freeform 324"/>
            <p:cNvSpPr>
              <a:spLocks/>
            </p:cNvSpPr>
            <p:nvPr/>
          </p:nvSpPr>
          <p:spPr bwMode="auto">
            <a:xfrm>
              <a:off x="3050912" y="3438396"/>
              <a:ext cx="53588" cy="121481"/>
            </a:xfrm>
            <a:custGeom>
              <a:avLst/>
              <a:gdLst>
                <a:gd name="T0" fmla="*/ 0 w 118"/>
                <a:gd name="T1" fmla="*/ 147 h 265"/>
                <a:gd name="T2" fmla="*/ 0 w 118"/>
                <a:gd name="T3" fmla="*/ 150 h 265"/>
                <a:gd name="T4" fmla="*/ 0 w 118"/>
                <a:gd name="T5" fmla="*/ 248 h 265"/>
                <a:gd name="T6" fmla="*/ 17 w 118"/>
                <a:gd name="T7" fmla="*/ 265 h 265"/>
                <a:gd name="T8" fmla="*/ 101 w 118"/>
                <a:gd name="T9" fmla="*/ 265 h 265"/>
                <a:gd name="T10" fmla="*/ 118 w 118"/>
                <a:gd name="T11" fmla="*/ 248 h 265"/>
                <a:gd name="T12" fmla="*/ 118 w 118"/>
                <a:gd name="T13" fmla="*/ 150 h 265"/>
                <a:gd name="T14" fmla="*/ 101 w 118"/>
                <a:gd name="T15" fmla="*/ 133 h 265"/>
                <a:gd name="T16" fmla="*/ 70 w 118"/>
                <a:gd name="T17" fmla="*/ 133 h 265"/>
                <a:gd name="T18" fmla="*/ 71 w 118"/>
                <a:gd name="T19" fmla="*/ 133 h 265"/>
                <a:gd name="T20" fmla="*/ 118 w 118"/>
                <a:gd name="T21" fmla="*/ 59 h 265"/>
                <a:gd name="T22" fmla="*/ 118 w 118"/>
                <a:gd name="T23" fmla="*/ 0 h 265"/>
                <a:gd name="T24" fmla="*/ 0 w 118"/>
                <a:gd name="T25" fmla="*/ 14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265">
                  <a:moveTo>
                    <a:pt x="0" y="147"/>
                  </a:moveTo>
                  <a:cubicBezTo>
                    <a:pt x="0" y="148"/>
                    <a:pt x="0" y="149"/>
                    <a:pt x="0" y="15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7" y="265"/>
                    <a:pt x="17" y="265"/>
                  </a:cubicBezTo>
                  <a:cubicBezTo>
                    <a:pt x="101" y="265"/>
                    <a:pt x="101" y="265"/>
                    <a:pt x="101" y="265"/>
                  </a:cubicBezTo>
                  <a:cubicBezTo>
                    <a:pt x="111" y="265"/>
                    <a:pt x="118" y="257"/>
                    <a:pt x="118" y="248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41"/>
                    <a:pt x="111" y="133"/>
                    <a:pt x="101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1" y="83"/>
                    <a:pt x="84" y="59"/>
                    <a:pt x="118" y="59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7" y="6"/>
                    <a:pt x="1" y="73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25"/>
            <p:cNvSpPr>
              <a:spLocks/>
            </p:cNvSpPr>
            <p:nvPr/>
          </p:nvSpPr>
          <p:spPr bwMode="auto">
            <a:xfrm>
              <a:off x="3127125" y="3438396"/>
              <a:ext cx="54778" cy="121481"/>
            </a:xfrm>
            <a:custGeom>
              <a:avLst/>
              <a:gdLst>
                <a:gd name="T0" fmla="*/ 1 w 119"/>
                <a:gd name="T1" fmla="*/ 147 h 265"/>
                <a:gd name="T2" fmla="*/ 0 w 119"/>
                <a:gd name="T3" fmla="*/ 150 h 265"/>
                <a:gd name="T4" fmla="*/ 0 w 119"/>
                <a:gd name="T5" fmla="*/ 248 h 265"/>
                <a:gd name="T6" fmla="*/ 17 w 119"/>
                <a:gd name="T7" fmla="*/ 265 h 265"/>
                <a:gd name="T8" fmla="*/ 102 w 119"/>
                <a:gd name="T9" fmla="*/ 265 h 265"/>
                <a:gd name="T10" fmla="*/ 119 w 119"/>
                <a:gd name="T11" fmla="*/ 248 h 265"/>
                <a:gd name="T12" fmla="*/ 119 w 119"/>
                <a:gd name="T13" fmla="*/ 150 h 265"/>
                <a:gd name="T14" fmla="*/ 102 w 119"/>
                <a:gd name="T15" fmla="*/ 133 h 265"/>
                <a:gd name="T16" fmla="*/ 71 w 119"/>
                <a:gd name="T17" fmla="*/ 133 h 265"/>
                <a:gd name="T18" fmla="*/ 72 w 119"/>
                <a:gd name="T19" fmla="*/ 133 h 265"/>
                <a:gd name="T20" fmla="*/ 119 w 119"/>
                <a:gd name="T21" fmla="*/ 59 h 265"/>
                <a:gd name="T22" fmla="*/ 119 w 119"/>
                <a:gd name="T23" fmla="*/ 0 h 265"/>
                <a:gd name="T24" fmla="*/ 1 w 119"/>
                <a:gd name="T25" fmla="*/ 14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265">
                  <a:moveTo>
                    <a:pt x="1" y="147"/>
                  </a:moveTo>
                  <a:cubicBezTo>
                    <a:pt x="1" y="148"/>
                    <a:pt x="0" y="149"/>
                    <a:pt x="0" y="15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8" y="265"/>
                    <a:pt x="17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11" y="265"/>
                    <a:pt x="119" y="257"/>
                    <a:pt x="119" y="248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1"/>
                    <a:pt x="111" y="133"/>
                    <a:pt x="10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83"/>
                    <a:pt x="85" y="59"/>
                    <a:pt x="119" y="59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8" y="6"/>
                    <a:pt x="1" y="73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矩形 7"/>
          <p:cNvSpPr/>
          <p:nvPr/>
        </p:nvSpPr>
        <p:spPr>
          <a:xfrm>
            <a:off x="1337536" y="3130788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矩形 7"/>
          <p:cNvSpPr/>
          <p:nvPr/>
        </p:nvSpPr>
        <p:spPr>
          <a:xfrm>
            <a:off x="1337536" y="3584246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010CB8B-53AD-B57A-4FF4-2B9A92215333}"/>
              </a:ext>
            </a:extLst>
          </p:cNvPr>
          <p:cNvGrpSpPr/>
          <p:nvPr/>
        </p:nvGrpSpPr>
        <p:grpSpPr>
          <a:xfrm>
            <a:off x="-4953552" y="-94456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BEB6D9C-13BC-125B-FA41-C601495B5962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FD73FF31-08BE-3431-13E9-EA547869E489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CA4ECFFC-9F7F-F8BB-3E66-8A9241648507}"/>
              </a:ext>
            </a:extLst>
          </p:cNvPr>
          <p:cNvSpPr/>
          <p:nvPr/>
        </p:nvSpPr>
        <p:spPr>
          <a:xfrm>
            <a:off x="-3403937" y="1227353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6AC458-6A4C-C272-E018-F1530A0FEFAB}"/>
              </a:ext>
            </a:extLst>
          </p:cNvPr>
          <p:cNvSpPr/>
          <p:nvPr/>
        </p:nvSpPr>
        <p:spPr>
          <a:xfrm>
            <a:off x="-3276358" y="1311587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01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69C2C2-8836-2042-E977-74FECE9BB942}"/>
              </a:ext>
            </a:extLst>
          </p:cNvPr>
          <p:cNvSpPr/>
          <p:nvPr/>
        </p:nvSpPr>
        <p:spPr>
          <a:xfrm>
            <a:off x="-3809758" y="2910050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第一部份</a:t>
            </a:r>
          </a:p>
        </p:txBody>
      </p:sp>
    </p:spTree>
    <p:extLst>
      <p:ext uri="{BB962C8B-B14F-4D97-AF65-F5344CB8AC3E}">
        <p14:creationId xmlns:p14="http://schemas.microsoft.com/office/powerpoint/2010/main" val="232950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00"/>
                            </p:stCondLst>
                            <p:childTnLst>
                              <p:par>
                                <p:cTn id="8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650"/>
                            </p:stCondLst>
                            <p:childTnLst>
                              <p:par>
                                <p:cTn id="8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8" grpId="1" animBg="1"/>
      <p:bldP spid="45" grpId="0" animBg="1"/>
      <p:bldP spid="26" grpId="0"/>
      <p:bldP spid="27" grpId="0"/>
      <p:bldP spid="33" grpId="0"/>
      <p:bldP spid="37" grpId="0"/>
      <p:bldP spid="41" grpId="0"/>
      <p:bldP spid="59" grpId="0"/>
      <p:bldP spid="82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825849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提问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919301" y="1341601"/>
            <a:ext cx="7345680" cy="14659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006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93"/>
          <p:cNvSpPr/>
          <p:nvPr/>
        </p:nvSpPr>
        <p:spPr>
          <a:xfrm>
            <a:off x="915194" y="12009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93"/>
          <p:cNvSpPr/>
          <p:nvPr/>
        </p:nvSpPr>
        <p:spPr>
          <a:xfrm rot="10800000">
            <a:off x="8050173" y="24963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143793" y="1277144"/>
            <a:ext cx="7050396" cy="1609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CN" altLang="en-US" sz="1400" dirty="0"/>
              <a:t>拿到新数据集，想要用预训练模型处理的时候，想看看能不能进一步提升模型效果，就可以试试</a:t>
            </a:r>
            <a:r>
              <a:rPr lang="en-US" altLang="zh-CN" sz="1400" dirty="0"/>
              <a:t>Fine-tune</a:t>
            </a:r>
            <a:r>
              <a:rPr lang="zh-CN" altLang="en-US" sz="1400" dirty="0"/>
              <a:t>，进一步解锁卷积层以继续训练模型。但如果由于新数据集与原数据集（例如</a:t>
            </a:r>
            <a:r>
              <a:rPr lang="en-US" altLang="zh-CN" sz="1400" dirty="0"/>
              <a:t>ImageNet</a:t>
            </a:r>
            <a:r>
              <a:rPr lang="zh-CN" altLang="en-US" sz="1400" dirty="0"/>
              <a:t>数据集）的差别太大导致微调后的模型表现很糟，有哪些办法可以考虑呢？</a:t>
            </a:r>
            <a:endParaRPr lang="en-US" altLang="zh-CN" sz="1400" dirty="0"/>
          </a:p>
          <a:p>
            <a:pPr algn="l" latinLnBrk="1">
              <a:lnSpc>
                <a:spcPct val="150000"/>
              </a:lnSpc>
            </a:pP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6AFC2D-35D1-80DA-AE08-01249DBC5CDB}"/>
              </a:ext>
            </a:extLst>
          </p:cNvPr>
          <p:cNvGrpSpPr/>
          <p:nvPr/>
        </p:nvGrpSpPr>
        <p:grpSpPr>
          <a:xfrm>
            <a:off x="-4906514" y="-86122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1B891C3-E580-BF46-E5C0-ACE16A2B8673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FED4FCE-4732-6B21-480B-45FF39C463CB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15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69" grpId="0" animBg="1"/>
      <p:bldP spid="70" grpId="0" animBg="1"/>
      <p:bldP spid="71" grpId="0" animBg="1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3050588" y="2164074"/>
            <a:ext cx="2590894" cy="713270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srgbClr val="FFFFFF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8847" y="1200944"/>
            <a:ext cx="2833147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1500">
                <a:solidFill>
                  <a:schemeClr val="bg1"/>
                </a:solidFill>
                <a:effectLst>
                  <a:outerShdw blurRad="25400" dist="25400" algn="l" rotWithShape="0">
                    <a:prstClr val="black">
                      <a:alpha val="61000"/>
                    </a:prstClr>
                  </a:outerShdw>
                </a:effectLst>
                <a:latin typeface="Edwardian Script ITC" pitchFamily="66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7200" b="0" dirty="0">
                <a:ln w="12700">
                  <a:noFill/>
                </a:ln>
                <a:solidFill>
                  <a:srgbClr val="7030A0"/>
                </a:solidFill>
                <a:effectLst/>
                <a:latin typeface="Franklin Gothic Medium" panose="020B0603020102020204" pitchFamily="34" charset="0"/>
                <a:cs typeface="Times New Roman" pitchFamily="18" charset="0"/>
              </a:rPr>
              <a:t>TANKS</a:t>
            </a:r>
            <a:endParaRPr lang="zh-CN" altLang="en-US" sz="7200" b="0" dirty="0">
              <a:ln w="12700">
                <a:noFill/>
              </a:ln>
              <a:solidFill>
                <a:srgbClr val="7030A0"/>
              </a:solidFill>
              <a:effectLst/>
              <a:latin typeface="Franklin Gothic Medium" panose="020B0603020102020204" pitchFamily="34" charset="0"/>
              <a:cs typeface="Times New Roman" pitchFamily="18" charset="0"/>
            </a:endParaRPr>
          </a:p>
        </p:txBody>
      </p:sp>
      <p:pic>
        <p:nvPicPr>
          <p:cNvPr id="1026" name="Picture 2" descr="C:\Users\Administrator\Desktop\舞台背景2 副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88" y="3159168"/>
            <a:ext cx="3898293" cy="16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70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3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4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5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01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36326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项目完成情况</a:t>
            </a:r>
          </a:p>
        </p:txBody>
      </p:sp>
    </p:spTree>
    <p:extLst>
      <p:ext uri="{BB962C8B-B14F-4D97-AF65-F5344CB8AC3E}">
        <p14:creationId xmlns:p14="http://schemas.microsoft.com/office/powerpoint/2010/main" val="172648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3096446"/>
            <a:ext cx="9145587" cy="83165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68598" tIns="34299" rIns="68598" bIns="342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77780" y="1360097"/>
            <a:ext cx="3990026" cy="578382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关于食物的五分类图像识别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5999" y="3493688"/>
            <a:ext cx="6081807" cy="1146486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l"/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项目基</a:t>
            </a:r>
            <a:r>
              <a:rPr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于</a:t>
            </a:r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操作系统，</a:t>
            </a:r>
            <a:r>
              <a:rPr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Python</a:t>
            </a:r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编程语言，运行百度飞桨线上编程平台。</a:t>
            </a:r>
          </a:p>
          <a:p>
            <a:pPr algn="l"/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采用线下编码线上运行的方式。线下使用</a:t>
            </a:r>
            <a:r>
              <a:rPr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Visual Studio Code</a:t>
            </a:r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代码编辑器，配合 </a:t>
            </a:r>
            <a:r>
              <a:rPr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python </a:t>
            </a:r>
            <a:r>
              <a:rPr lang="en-US" altLang="zh-CN" sz="1400" dirty="0" err="1">
                <a:latin typeface="SimHei" panose="02010609060101010101" pitchFamily="49" charset="-122"/>
                <a:ea typeface="SimHei" panose="02010609060101010101" pitchFamily="49" charset="-122"/>
              </a:rPr>
              <a:t>venv</a:t>
            </a:r>
            <a:r>
              <a:rPr lang="en-US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zh-CN" sz="1400" dirty="0">
                <a:latin typeface="SimHei" panose="02010609060101010101" pitchFamily="49" charset="-122"/>
                <a:ea typeface="SimHei" panose="02010609060101010101" pitchFamily="49" charset="-122"/>
              </a:rPr>
              <a:t>虚拟环境管理器，成功完成了对面包、甜品、蛋类、肉类、面条的五分类任务。</a:t>
            </a:r>
            <a:endParaRPr lang="en-US" altLang="zh-CN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/>
            <a:r>
              <a:rPr lang="zh-CN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并对模型的预测结果进行了评测，训练后的模型具有较好的拟合效果</a:t>
            </a:r>
            <a:endParaRPr lang="zh-CN" altLang="zh-CN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0BA442-215D-FB46-8C58-78B7E94DD459}"/>
              </a:ext>
            </a:extLst>
          </p:cNvPr>
          <p:cNvGrpSpPr/>
          <p:nvPr/>
        </p:nvGrpSpPr>
        <p:grpSpPr>
          <a:xfrm>
            <a:off x="-4877899" y="254869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4F2D15-98CB-35DE-697F-7D6095E3D968}"/>
                </a:ext>
              </a:extLst>
            </p:cNvPr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E55A751-858F-CB9C-B1BA-F265F048A2CC}"/>
                </a:ext>
              </a:extLst>
            </p:cNvPr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0A2FECB-239C-C430-6072-6CA6B3815B8E}"/>
              </a:ext>
            </a:extLst>
          </p:cNvPr>
          <p:cNvSpPr/>
          <p:nvPr/>
        </p:nvSpPr>
        <p:spPr>
          <a:xfrm>
            <a:off x="7017833" y="3332062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81CD871-8DE9-80C4-52F7-25DA74D51D3F}"/>
              </a:ext>
            </a:extLst>
          </p:cNvPr>
          <p:cNvSpPr/>
          <p:nvPr/>
        </p:nvSpPr>
        <p:spPr>
          <a:xfrm>
            <a:off x="7104054" y="3418283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3A07C-6CB1-5211-D84E-E81890F9EBE3}"/>
              </a:ext>
            </a:extLst>
          </p:cNvPr>
          <p:cNvSpPr/>
          <p:nvPr/>
        </p:nvSpPr>
        <p:spPr>
          <a:xfrm>
            <a:off x="7231633" y="3502517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01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2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10594" y="1810545"/>
            <a:ext cx="1005703" cy="1981199"/>
            <a:chOff x="2210594" y="1810545"/>
            <a:chExt cx="1005703" cy="198119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86594" y="1962944"/>
            <a:ext cx="1965892" cy="1694734"/>
            <a:chOff x="686594" y="1868411"/>
            <a:chExt cx="1965892" cy="1694734"/>
          </a:xfrm>
        </p:grpSpPr>
        <p:sp>
          <p:nvSpPr>
            <p:cNvPr id="2" name="六边形 1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32345" y="2320378"/>
              <a:ext cx="825849" cy="8617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工作</a:t>
              </a:r>
              <a:endParaRPr lang="en-US" altLang="zh-CN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  <a:p>
              <a:pPr algn="l">
                <a:buFont typeface="Arial" charset="0"/>
                <a:buNone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分工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85508" y="1226469"/>
            <a:ext cx="1001486" cy="863350"/>
            <a:chOff x="2885508" y="1226469"/>
            <a:chExt cx="1001486" cy="863350"/>
          </a:xfrm>
        </p:grpSpPr>
        <p:sp>
          <p:nvSpPr>
            <p:cNvPr id="41" name="六边形 40"/>
            <p:cNvSpPr/>
            <p:nvPr/>
          </p:nvSpPr>
          <p:spPr>
            <a:xfrm>
              <a:off x="2885508" y="1226469"/>
              <a:ext cx="1001486" cy="863350"/>
            </a:xfrm>
            <a:prstGeom prst="hexagon">
              <a:avLst/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183076" y="1473482"/>
              <a:ext cx="646313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en-US" altLang="zh-CN" b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1</a:t>
              </a:r>
              <a:endParaRPr lang="zh-CN" altLang="en-US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85508" y="2382231"/>
            <a:ext cx="1438157" cy="863350"/>
            <a:chOff x="2885508" y="2382231"/>
            <a:chExt cx="1438157" cy="863350"/>
          </a:xfrm>
        </p:grpSpPr>
        <p:sp>
          <p:nvSpPr>
            <p:cNvPr id="42" name="六边形 41"/>
            <p:cNvSpPr/>
            <p:nvPr/>
          </p:nvSpPr>
          <p:spPr>
            <a:xfrm>
              <a:off x="2885508" y="2382231"/>
              <a:ext cx="1001486" cy="863350"/>
            </a:xfrm>
            <a:prstGeom prst="hexagon">
              <a:avLst/>
            </a:prstGeom>
            <a:solidFill>
              <a:srgbClr val="02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183076" y="2645577"/>
              <a:ext cx="1140589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en-US" altLang="zh-CN" b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2</a:t>
              </a:r>
              <a:endParaRPr lang="zh-CN" altLang="en-US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85508" y="3537994"/>
            <a:ext cx="1001486" cy="863350"/>
            <a:chOff x="2885508" y="3537994"/>
            <a:chExt cx="1001486" cy="863350"/>
          </a:xfrm>
        </p:grpSpPr>
        <p:sp>
          <p:nvSpPr>
            <p:cNvPr id="43" name="六边形 42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185941" y="3752991"/>
              <a:ext cx="31930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en-US" altLang="zh-CN" b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3</a:t>
              </a:r>
              <a:endParaRPr lang="zh-CN" altLang="en-US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4167410" y="1223564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zh-CN" dirty="0"/>
              <a:t>白家乐：制作</a:t>
            </a:r>
            <a:r>
              <a:rPr lang="en-US" altLang="zh-CN" dirty="0"/>
              <a:t>train/validate/test</a:t>
            </a:r>
            <a:r>
              <a:rPr lang="zh-CN" altLang="zh-CN" dirty="0"/>
              <a:t>各个</a:t>
            </a:r>
            <a:r>
              <a:rPr lang="en-US" altLang="zh-CN" dirty="0"/>
              <a:t>list</a:t>
            </a:r>
            <a:r>
              <a:rPr lang="zh-CN" altLang="zh-CN" dirty="0"/>
              <a:t>以及</a:t>
            </a:r>
            <a:r>
              <a:rPr lang="en-US" altLang="zh-CN" dirty="0" err="1"/>
              <a:t>labellist</a:t>
            </a:r>
            <a:r>
              <a:rPr lang="zh-CN" altLang="zh-CN" dirty="0"/>
              <a:t>，制作主程序，代码整理。</a:t>
            </a:r>
            <a:endParaRPr kumimoji="0" lang="zh-CN" altLang="zh-CN" sz="1100" b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1"/>
          <p:cNvSpPr>
            <a:spLocks noChangeArrowheads="1"/>
          </p:cNvSpPr>
          <p:nvPr/>
        </p:nvSpPr>
        <p:spPr bwMode="gray">
          <a:xfrm>
            <a:off x="4167410" y="2391964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周树建：完成主程序</a:t>
            </a:r>
            <a:r>
              <a:rPr lang="en-US" altLang="zh-CN" dirty="0"/>
              <a:t>finetune</a:t>
            </a:r>
            <a:r>
              <a:rPr lang="zh-CN" altLang="zh-CN" dirty="0"/>
              <a:t>以及计算各个指标、混淆矩阵和统计图示展示。</a:t>
            </a:r>
          </a:p>
        </p:txBody>
      </p:sp>
      <p:sp>
        <p:nvSpPr>
          <p:cNvPr id="32" name="文本1"/>
          <p:cNvSpPr>
            <a:spLocks noChangeArrowheads="1"/>
          </p:cNvSpPr>
          <p:nvPr/>
        </p:nvSpPr>
        <p:spPr bwMode="gray">
          <a:xfrm>
            <a:off x="4167409" y="3571286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zh-CN" dirty="0"/>
              <a:t>王天宇：数据集增强。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24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</a:t>
            </a: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716459" y="3613271"/>
            <a:ext cx="3381227" cy="88385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accent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工作概述</a:t>
            </a:r>
          </a:p>
        </p:txBody>
      </p:sp>
      <p:sp>
        <p:nvSpPr>
          <p:cNvPr id="124" name="Freeform 6"/>
          <p:cNvSpPr>
            <a:spLocks noEditPoints="1"/>
          </p:cNvSpPr>
          <p:nvPr/>
        </p:nvSpPr>
        <p:spPr bwMode="auto">
          <a:xfrm>
            <a:off x="1999535" y="3321825"/>
            <a:ext cx="1489298" cy="1497521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5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8 h 617"/>
              <a:gd name="T32" fmla="*/ 574 w 614"/>
              <a:gd name="T33" fmla="*/ 436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3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1 h 617"/>
              <a:gd name="T56" fmla="*/ 15 w 614"/>
              <a:gd name="T57" fmla="*/ 362 h 617"/>
              <a:gd name="T58" fmla="*/ 10 w 614"/>
              <a:gd name="T59" fmla="*/ 299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4"/>
                  <a:pt x="192" y="519"/>
                  <a:pt x="307" y="519"/>
                </a:cubicBezTo>
                <a:cubicBezTo>
                  <a:pt x="423" y="519"/>
                  <a:pt x="517" y="424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2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5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9"/>
                  <a:pt x="238" y="8"/>
                  <a:pt x="252" y="18"/>
                </a:cubicBezTo>
                <a:cubicBezTo>
                  <a:pt x="263" y="26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3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8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5"/>
                </a:cubicBezTo>
                <a:cubicBezTo>
                  <a:pt x="596" y="201"/>
                  <a:pt x="599" y="209"/>
                  <a:pt x="591" y="222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5"/>
                  <a:pt x="604" y="317"/>
                </a:cubicBezTo>
                <a:cubicBezTo>
                  <a:pt x="614" y="327"/>
                  <a:pt x="614" y="336"/>
                  <a:pt x="602" y="345"/>
                </a:cubicBezTo>
                <a:cubicBezTo>
                  <a:pt x="588" y="355"/>
                  <a:pt x="586" y="365"/>
                  <a:pt x="596" y="378"/>
                </a:cubicBezTo>
                <a:cubicBezTo>
                  <a:pt x="604" y="391"/>
                  <a:pt x="602" y="399"/>
                  <a:pt x="587" y="405"/>
                </a:cubicBezTo>
                <a:cubicBezTo>
                  <a:pt x="573" y="412"/>
                  <a:pt x="569" y="422"/>
                  <a:pt x="574" y="436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1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4"/>
                  <a:pt x="437" y="588"/>
                  <a:pt x="423" y="582"/>
                </a:cubicBezTo>
                <a:cubicBezTo>
                  <a:pt x="407" y="575"/>
                  <a:pt x="398" y="578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3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0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5"/>
                  <a:pt x="130" y="560"/>
                  <a:pt x="129" y="546"/>
                </a:cubicBezTo>
                <a:cubicBezTo>
                  <a:pt x="127" y="529"/>
                  <a:pt x="119" y="522"/>
                  <a:pt x="101" y="524"/>
                </a:cubicBezTo>
                <a:cubicBezTo>
                  <a:pt x="88" y="525"/>
                  <a:pt x="81" y="517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4"/>
                  <a:pt x="43" y="466"/>
                  <a:pt x="47" y="454"/>
                </a:cubicBezTo>
                <a:cubicBezTo>
                  <a:pt x="53" y="436"/>
                  <a:pt x="49" y="428"/>
                  <a:pt x="32" y="421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299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6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Freeform 7"/>
          <p:cNvSpPr>
            <a:spLocks noEditPoints="1"/>
          </p:cNvSpPr>
          <p:nvPr/>
        </p:nvSpPr>
        <p:spPr bwMode="auto">
          <a:xfrm>
            <a:off x="2561442" y="2070145"/>
            <a:ext cx="1232522" cy="1234583"/>
          </a:xfrm>
          <a:custGeom>
            <a:avLst/>
            <a:gdLst>
              <a:gd name="T0" fmla="*/ 81 w 508"/>
              <a:gd name="T1" fmla="*/ 240 h 509"/>
              <a:gd name="T2" fmla="*/ 426 w 508"/>
              <a:gd name="T3" fmla="*/ 270 h 509"/>
              <a:gd name="T4" fmla="*/ 81 w 508"/>
              <a:gd name="T5" fmla="*/ 240 h 509"/>
              <a:gd name="T6" fmla="*/ 112 w 508"/>
              <a:gd name="T7" fmla="*/ 56 h 509"/>
              <a:gd name="T8" fmla="*/ 156 w 508"/>
              <a:gd name="T9" fmla="*/ 31 h 509"/>
              <a:gd name="T10" fmla="*/ 204 w 508"/>
              <a:gd name="T11" fmla="*/ 16 h 509"/>
              <a:gd name="T12" fmla="*/ 255 w 508"/>
              <a:gd name="T13" fmla="*/ 11 h 509"/>
              <a:gd name="T14" fmla="*/ 306 w 508"/>
              <a:gd name="T15" fmla="*/ 17 h 509"/>
              <a:gd name="T16" fmla="*/ 354 w 508"/>
              <a:gd name="T17" fmla="*/ 32 h 509"/>
              <a:gd name="T18" fmla="*/ 399 w 508"/>
              <a:gd name="T19" fmla="*/ 58 h 509"/>
              <a:gd name="T20" fmla="*/ 437 w 508"/>
              <a:gd name="T21" fmla="*/ 93 h 509"/>
              <a:gd name="T22" fmla="*/ 466 w 508"/>
              <a:gd name="T23" fmla="*/ 134 h 509"/>
              <a:gd name="T24" fmla="*/ 487 w 508"/>
              <a:gd name="T25" fmla="*/ 181 h 509"/>
              <a:gd name="T26" fmla="*/ 498 w 508"/>
              <a:gd name="T27" fmla="*/ 231 h 509"/>
              <a:gd name="T28" fmla="*/ 498 w 508"/>
              <a:gd name="T29" fmla="*/ 283 h 509"/>
              <a:gd name="T30" fmla="*/ 486 w 508"/>
              <a:gd name="T31" fmla="*/ 333 h 509"/>
              <a:gd name="T32" fmla="*/ 465 w 508"/>
              <a:gd name="T33" fmla="*/ 379 h 509"/>
              <a:gd name="T34" fmla="*/ 435 w 508"/>
              <a:gd name="T35" fmla="*/ 421 h 509"/>
              <a:gd name="T36" fmla="*/ 396 w 508"/>
              <a:gd name="T37" fmla="*/ 456 h 509"/>
              <a:gd name="T38" fmla="*/ 351 w 508"/>
              <a:gd name="T39" fmla="*/ 481 h 509"/>
              <a:gd name="T40" fmla="*/ 302 w 508"/>
              <a:gd name="T41" fmla="*/ 496 h 509"/>
              <a:gd name="T42" fmla="*/ 251 w 508"/>
              <a:gd name="T43" fmla="*/ 500 h 509"/>
              <a:gd name="T44" fmla="*/ 200 w 508"/>
              <a:gd name="T45" fmla="*/ 495 h 509"/>
              <a:gd name="T46" fmla="*/ 151 w 508"/>
              <a:gd name="T47" fmla="*/ 478 h 509"/>
              <a:gd name="T48" fmla="*/ 106 w 508"/>
              <a:gd name="T49" fmla="*/ 452 h 509"/>
              <a:gd name="T50" fmla="*/ 69 w 508"/>
              <a:gd name="T51" fmla="*/ 417 h 509"/>
              <a:gd name="T52" fmla="*/ 39 w 508"/>
              <a:gd name="T53" fmla="*/ 375 h 509"/>
              <a:gd name="T54" fmla="*/ 19 w 508"/>
              <a:gd name="T55" fmla="*/ 328 h 509"/>
              <a:gd name="T56" fmla="*/ 9 w 508"/>
              <a:gd name="T57" fmla="*/ 278 h 509"/>
              <a:gd name="T58" fmla="*/ 9 w 508"/>
              <a:gd name="T59" fmla="*/ 226 h 509"/>
              <a:gd name="T60" fmla="*/ 21 w 508"/>
              <a:gd name="T61" fmla="*/ 176 h 509"/>
              <a:gd name="T62" fmla="*/ 43 w 508"/>
              <a:gd name="T63" fmla="*/ 130 h 509"/>
              <a:gd name="T64" fmla="*/ 73 w 508"/>
              <a:gd name="T65" fmla="*/ 9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9">
                <a:moveTo>
                  <a:pt x="81" y="240"/>
                </a:moveTo>
                <a:cubicBezTo>
                  <a:pt x="81" y="240"/>
                  <a:pt x="81" y="240"/>
                  <a:pt x="81" y="240"/>
                </a:cubicBezTo>
                <a:cubicBezTo>
                  <a:pt x="73" y="335"/>
                  <a:pt x="144" y="420"/>
                  <a:pt x="239" y="428"/>
                </a:cubicBezTo>
                <a:cubicBezTo>
                  <a:pt x="334" y="436"/>
                  <a:pt x="418" y="365"/>
                  <a:pt x="426" y="270"/>
                </a:cubicBezTo>
                <a:cubicBezTo>
                  <a:pt x="435" y="174"/>
                  <a:pt x="364" y="90"/>
                  <a:pt x="269" y="82"/>
                </a:cubicBezTo>
                <a:cubicBezTo>
                  <a:pt x="173" y="74"/>
                  <a:pt x="89" y="144"/>
                  <a:pt x="81" y="240"/>
                </a:cubicBezTo>
                <a:close/>
                <a:moveTo>
                  <a:pt x="91" y="73"/>
                </a:moveTo>
                <a:cubicBezTo>
                  <a:pt x="103" y="74"/>
                  <a:pt x="110" y="68"/>
                  <a:pt x="112" y="56"/>
                </a:cubicBezTo>
                <a:cubicBezTo>
                  <a:pt x="113" y="42"/>
                  <a:pt x="119" y="39"/>
                  <a:pt x="132" y="43"/>
                </a:cubicBezTo>
                <a:cubicBezTo>
                  <a:pt x="143" y="47"/>
                  <a:pt x="152" y="42"/>
                  <a:pt x="156" y="31"/>
                </a:cubicBezTo>
                <a:cubicBezTo>
                  <a:pt x="161" y="18"/>
                  <a:pt x="167" y="15"/>
                  <a:pt x="179" y="22"/>
                </a:cubicBezTo>
                <a:cubicBezTo>
                  <a:pt x="189" y="28"/>
                  <a:pt x="198" y="26"/>
                  <a:pt x="204" y="16"/>
                </a:cubicBezTo>
                <a:cubicBezTo>
                  <a:pt x="212" y="3"/>
                  <a:pt x="218" y="2"/>
                  <a:pt x="229" y="12"/>
                </a:cubicBezTo>
                <a:cubicBezTo>
                  <a:pt x="238" y="19"/>
                  <a:pt x="247" y="19"/>
                  <a:pt x="255" y="11"/>
                </a:cubicBezTo>
                <a:cubicBezTo>
                  <a:pt x="266" y="0"/>
                  <a:pt x="271" y="0"/>
                  <a:pt x="280" y="13"/>
                </a:cubicBezTo>
                <a:cubicBezTo>
                  <a:pt x="287" y="21"/>
                  <a:pt x="296" y="23"/>
                  <a:pt x="306" y="17"/>
                </a:cubicBezTo>
                <a:cubicBezTo>
                  <a:pt x="318" y="8"/>
                  <a:pt x="323" y="9"/>
                  <a:pt x="330" y="23"/>
                </a:cubicBezTo>
                <a:cubicBezTo>
                  <a:pt x="335" y="33"/>
                  <a:pt x="344" y="37"/>
                  <a:pt x="354" y="32"/>
                </a:cubicBezTo>
                <a:cubicBezTo>
                  <a:pt x="368" y="27"/>
                  <a:pt x="373" y="29"/>
                  <a:pt x="376" y="44"/>
                </a:cubicBezTo>
                <a:cubicBezTo>
                  <a:pt x="379" y="55"/>
                  <a:pt x="387" y="60"/>
                  <a:pt x="399" y="58"/>
                </a:cubicBezTo>
                <a:cubicBezTo>
                  <a:pt x="412" y="55"/>
                  <a:pt x="417" y="60"/>
                  <a:pt x="418" y="73"/>
                </a:cubicBezTo>
                <a:cubicBezTo>
                  <a:pt x="418" y="85"/>
                  <a:pt x="424" y="92"/>
                  <a:pt x="437" y="93"/>
                </a:cubicBezTo>
                <a:cubicBezTo>
                  <a:pt x="451" y="93"/>
                  <a:pt x="455" y="98"/>
                  <a:pt x="452" y="112"/>
                </a:cubicBezTo>
                <a:cubicBezTo>
                  <a:pt x="449" y="123"/>
                  <a:pt x="455" y="131"/>
                  <a:pt x="466" y="134"/>
                </a:cubicBezTo>
                <a:cubicBezTo>
                  <a:pt x="480" y="137"/>
                  <a:pt x="483" y="143"/>
                  <a:pt x="477" y="156"/>
                </a:cubicBezTo>
                <a:cubicBezTo>
                  <a:pt x="472" y="167"/>
                  <a:pt x="476" y="176"/>
                  <a:pt x="487" y="181"/>
                </a:cubicBezTo>
                <a:cubicBezTo>
                  <a:pt x="499" y="187"/>
                  <a:pt x="501" y="193"/>
                  <a:pt x="493" y="204"/>
                </a:cubicBezTo>
                <a:cubicBezTo>
                  <a:pt x="486" y="215"/>
                  <a:pt x="487" y="223"/>
                  <a:pt x="498" y="231"/>
                </a:cubicBezTo>
                <a:cubicBezTo>
                  <a:pt x="508" y="239"/>
                  <a:pt x="508" y="246"/>
                  <a:pt x="499" y="255"/>
                </a:cubicBezTo>
                <a:cubicBezTo>
                  <a:pt x="489" y="264"/>
                  <a:pt x="488" y="273"/>
                  <a:pt x="498" y="283"/>
                </a:cubicBezTo>
                <a:cubicBezTo>
                  <a:pt x="505" y="292"/>
                  <a:pt x="504" y="300"/>
                  <a:pt x="494" y="306"/>
                </a:cubicBezTo>
                <a:cubicBezTo>
                  <a:pt x="482" y="313"/>
                  <a:pt x="480" y="321"/>
                  <a:pt x="486" y="333"/>
                </a:cubicBezTo>
                <a:cubicBezTo>
                  <a:pt x="492" y="344"/>
                  <a:pt x="490" y="350"/>
                  <a:pt x="478" y="355"/>
                </a:cubicBezTo>
                <a:cubicBezTo>
                  <a:pt x="465" y="359"/>
                  <a:pt x="461" y="367"/>
                  <a:pt x="465" y="379"/>
                </a:cubicBezTo>
                <a:cubicBezTo>
                  <a:pt x="468" y="392"/>
                  <a:pt x="465" y="397"/>
                  <a:pt x="452" y="399"/>
                </a:cubicBezTo>
                <a:cubicBezTo>
                  <a:pt x="438" y="401"/>
                  <a:pt x="433" y="407"/>
                  <a:pt x="435" y="421"/>
                </a:cubicBezTo>
                <a:cubicBezTo>
                  <a:pt x="436" y="433"/>
                  <a:pt x="430" y="438"/>
                  <a:pt x="419" y="437"/>
                </a:cubicBezTo>
                <a:cubicBezTo>
                  <a:pt x="404" y="436"/>
                  <a:pt x="398" y="441"/>
                  <a:pt x="396" y="456"/>
                </a:cubicBezTo>
                <a:cubicBezTo>
                  <a:pt x="394" y="467"/>
                  <a:pt x="388" y="471"/>
                  <a:pt x="377" y="468"/>
                </a:cubicBezTo>
                <a:cubicBezTo>
                  <a:pt x="363" y="463"/>
                  <a:pt x="356" y="467"/>
                  <a:pt x="351" y="481"/>
                </a:cubicBezTo>
                <a:cubicBezTo>
                  <a:pt x="347" y="492"/>
                  <a:pt x="340" y="494"/>
                  <a:pt x="330" y="488"/>
                </a:cubicBezTo>
                <a:cubicBezTo>
                  <a:pt x="317" y="481"/>
                  <a:pt x="310" y="483"/>
                  <a:pt x="302" y="496"/>
                </a:cubicBezTo>
                <a:cubicBezTo>
                  <a:pt x="296" y="506"/>
                  <a:pt x="289" y="507"/>
                  <a:pt x="280" y="499"/>
                </a:cubicBezTo>
                <a:cubicBezTo>
                  <a:pt x="269" y="490"/>
                  <a:pt x="261" y="490"/>
                  <a:pt x="251" y="500"/>
                </a:cubicBezTo>
                <a:cubicBezTo>
                  <a:pt x="243" y="509"/>
                  <a:pt x="236" y="509"/>
                  <a:pt x="228" y="499"/>
                </a:cubicBezTo>
                <a:cubicBezTo>
                  <a:pt x="220" y="488"/>
                  <a:pt x="212" y="486"/>
                  <a:pt x="200" y="495"/>
                </a:cubicBezTo>
                <a:cubicBezTo>
                  <a:pt x="190" y="501"/>
                  <a:pt x="183" y="499"/>
                  <a:pt x="178" y="489"/>
                </a:cubicBezTo>
                <a:cubicBezTo>
                  <a:pt x="172" y="475"/>
                  <a:pt x="165" y="473"/>
                  <a:pt x="151" y="478"/>
                </a:cubicBezTo>
                <a:cubicBezTo>
                  <a:pt x="141" y="483"/>
                  <a:pt x="134" y="479"/>
                  <a:pt x="132" y="468"/>
                </a:cubicBezTo>
                <a:cubicBezTo>
                  <a:pt x="128" y="453"/>
                  <a:pt x="122" y="450"/>
                  <a:pt x="106" y="452"/>
                </a:cubicBezTo>
                <a:cubicBezTo>
                  <a:pt x="96" y="454"/>
                  <a:pt x="90" y="449"/>
                  <a:pt x="90" y="438"/>
                </a:cubicBezTo>
                <a:cubicBezTo>
                  <a:pt x="90" y="423"/>
                  <a:pt x="84" y="418"/>
                  <a:pt x="69" y="417"/>
                </a:cubicBezTo>
                <a:cubicBezTo>
                  <a:pt x="58" y="417"/>
                  <a:pt x="53" y="411"/>
                  <a:pt x="55" y="400"/>
                </a:cubicBezTo>
                <a:cubicBezTo>
                  <a:pt x="58" y="385"/>
                  <a:pt x="54" y="379"/>
                  <a:pt x="39" y="375"/>
                </a:cubicBezTo>
                <a:cubicBezTo>
                  <a:pt x="29" y="373"/>
                  <a:pt x="25" y="366"/>
                  <a:pt x="29" y="356"/>
                </a:cubicBezTo>
                <a:cubicBezTo>
                  <a:pt x="35" y="341"/>
                  <a:pt x="33" y="335"/>
                  <a:pt x="19" y="328"/>
                </a:cubicBezTo>
                <a:cubicBezTo>
                  <a:pt x="9" y="323"/>
                  <a:pt x="7" y="316"/>
                  <a:pt x="14" y="306"/>
                </a:cubicBezTo>
                <a:cubicBezTo>
                  <a:pt x="22" y="295"/>
                  <a:pt x="21" y="287"/>
                  <a:pt x="9" y="278"/>
                </a:cubicBezTo>
                <a:cubicBezTo>
                  <a:pt x="0" y="271"/>
                  <a:pt x="0" y="263"/>
                  <a:pt x="8" y="255"/>
                </a:cubicBezTo>
                <a:cubicBezTo>
                  <a:pt x="19" y="245"/>
                  <a:pt x="19" y="238"/>
                  <a:pt x="9" y="226"/>
                </a:cubicBezTo>
                <a:cubicBezTo>
                  <a:pt x="2" y="218"/>
                  <a:pt x="3" y="210"/>
                  <a:pt x="13" y="205"/>
                </a:cubicBezTo>
                <a:cubicBezTo>
                  <a:pt x="26" y="197"/>
                  <a:pt x="28" y="189"/>
                  <a:pt x="21" y="176"/>
                </a:cubicBezTo>
                <a:cubicBezTo>
                  <a:pt x="15" y="166"/>
                  <a:pt x="18" y="159"/>
                  <a:pt x="29" y="155"/>
                </a:cubicBezTo>
                <a:cubicBezTo>
                  <a:pt x="43" y="151"/>
                  <a:pt x="47" y="143"/>
                  <a:pt x="43" y="130"/>
                </a:cubicBezTo>
                <a:cubicBezTo>
                  <a:pt x="39" y="118"/>
                  <a:pt x="43" y="112"/>
                  <a:pt x="56" y="111"/>
                </a:cubicBezTo>
                <a:cubicBezTo>
                  <a:pt x="68" y="110"/>
                  <a:pt x="74" y="102"/>
                  <a:pt x="73" y="90"/>
                </a:cubicBezTo>
                <a:cubicBezTo>
                  <a:pt x="72" y="76"/>
                  <a:pt x="77" y="72"/>
                  <a:pt x="91" y="73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Freeform 8"/>
          <p:cNvSpPr>
            <a:spLocks noEditPoints="1"/>
          </p:cNvSpPr>
          <p:nvPr/>
        </p:nvSpPr>
        <p:spPr bwMode="auto">
          <a:xfrm>
            <a:off x="3216648" y="972344"/>
            <a:ext cx="1234578" cy="1239719"/>
          </a:xfrm>
          <a:custGeom>
            <a:avLst/>
            <a:gdLst>
              <a:gd name="T0" fmla="*/ 81 w 509"/>
              <a:gd name="T1" fmla="*/ 255 h 511"/>
              <a:gd name="T2" fmla="*/ 428 w 509"/>
              <a:gd name="T3" fmla="*/ 256 h 511"/>
              <a:gd name="T4" fmla="*/ 81 w 509"/>
              <a:gd name="T5" fmla="*/ 255 h 511"/>
              <a:gd name="T6" fmla="*/ 95 w 509"/>
              <a:gd name="T7" fmla="*/ 69 h 511"/>
              <a:gd name="T8" fmla="*/ 137 w 509"/>
              <a:gd name="T9" fmla="*/ 41 h 511"/>
              <a:gd name="T10" fmla="*/ 185 w 509"/>
              <a:gd name="T11" fmla="*/ 21 h 511"/>
              <a:gd name="T12" fmla="*/ 235 w 509"/>
              <a:gd name="T13" fmla="*/ 12 h 511"/>
              <a:gd name="T14" fmla="*/ 285 w 509"/>
              <a:gd name="T15" fmla="*/ 14 h 511"/>
              <a:gd name="T16" fmla="*/ 335 w 509"/>
              <a:gd name="T17" fmla="*/ 25 h 511"/>
              <a:gd name="T18" fmla="*/ 382 w 509"/>
              <a:gd name="T19" fmla="*/ 47 h 511"/>
              <a:gd name="T20" fmla="*/ 423 w 509"/>
              <a:gd name="T21" fmla="*/ 78 h 511"/>
              <a:gd name="T22" fmla="*/ 456 w 509"/>
              <a:gd name="T23" fmla="*/ 117 h 511"/>
              <a:gd name="T24" fmla="*/ 481 w 509"/>
              <a:gd name="T25" fmla="*/ 162 h 511"/>
              <a:gd name="T26" fmla="*/ 496 w 509"/>
              <a:gd name="T27" fmla="*/ 211 h 511"/>
              <a:gd name="T28" fmla="*/ 500 w 509"/>
              <a:gd name="T29" fmla="*/ 263 h 511"/>
              <a:gd name="T30" fmla="*/ 493 w 509"/>
              <a:gd name="T31" fmla="*/ 314 h 511"/>
              <a:gd name="T32" fmla="*/ 476 w 509"/>
              <a:gd name="T33" fmla="*/ 362 h 511"/>
              <a:gd name="T34" fmla="*/ 449 w 509"/>
              <a:gd name="T35" fmla="*/ 407 h 511"/>
              <a:gd name="T36" fmla="*/ 413 w 509"/>
              <a:gd name="T37" fmla="*/ 444 h 511"/>
              <a:gd name="T38" fmla="*/ 371 w 509"/>
              <a:gd name="T39" fmla="*/ 473 h 511"/>
              <a:gd name="T40" fmla="*/ 323 w 509"/>
              <a:gd name="T41" fmla="*/ 492 h 511"/>
              <a:gd name="T42" fmla="*/ 273 w 509"/>
              <a:gd name="T43" fmla="*/ 501 h 511"/>
              <a:gd name="T44" fmla="*/ 221 w 509"/>
              <a:gd name="T45" fmla="*/ 500 h 511"/>
              <a:gd name="T46" fmla="*/ 171 w 509"/>
              <a:gd name="T47" fmla="*/ 488 h 511"/>
              <a:gd name="T48" fmla="*/ 124 w 509"/>
              <a:gd name="T49" fmla="*/ 466 h 511"/>
              <a:gd name="T50" fmla="*/ 84 w 509"/>
              <a:gd name="T51" fmla="*/ 434 h 511"/>
              <a:gd name="T52" fmla="*/ 50 w 509"/>
              <a:gd name="T53" fmla="*/ 394 h 511"/>
              <a:gd name="T54" fmla="*/ 26 w 509"/>
              <a:gd name="T55" fmla="*/ 349 h 511"/>
              <a:gd name="T56" fmla="*/ 12 w 509"/>
              <a:gd name="T57" fmla="*/ 300 h 511"/>
              <a:gd name="T58" fmla="*/ 8 w 509"/>
              <a:gd name="T59" fmla="*/ 248 h 511"/>
              <a:gd name="T60" fmla="*/ 15 w 509"/>
              <a:gd name="T61" fmla="*/ 197 h 511"/>
              <a:gd name="T62" fmla="*/ 33 w 509"/>
              <a:gd name="T63" fmla="*/ 149 h 511"/>
              <a:gd name="T64" fmla="*/ 60 w 509"/>
              <a:gd name="T65" fmla="*/ 10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11">
                <a:moveTo>
                  <a:pt x="81" y="255"/>
                </a:moveTo>
                <a:cubicBezTo>
                  <a:pt x="81" y="255"/>
                  <a:pt x="81" y="255"/>
                  <a:pt x="81" y="255"/>
                </a:cubicBezTo>
                <a:cubicBezTo>
                  <a:pt x="81" y="352"/>
                  <a:pt x="159" y="430"/>
                  <a:pt x="255" y="430"/>
                </a:cubicBezTo>
                <a:cubicBezTo>
                  <a:pt x="350" y="430"/>
                  <a:pt x="428" y="352"/>
                  <a:pt x="428" y="256"/>
                </a:cubicBezTo>
                <a:cubicBezTo>
                  <a:pt x="428" y="160"/>
                  <a:pt x="350" y="82"/>
                  <a:pt x="255" y="82"/>
                </a:cubicBezTo>
                <a:cubicBezTo>
                  <a:pt x="159" y="82"/>
                  <a:pt x="81" y="160"/>
                  <a:pt x="81" y="255"/>
                </a:cubicBezTo>
                <a:close/>
                <a:moveTo>
                  <a:pt x="76" y="88"/>
                </a:moveTo>
                <a:cubicBezTo>
                  <a:pt x="88" y="88"/>
                  <a:pt x="95" y="82"/>
                  <a:pt x="95" y="69"/>
                </a:cubicBezTo>
                <a:cubicBezTo>
                  <a:pt x="96" y="56"/>
                  <a:pt x="101" y="52"/>
                  <a:pt x="114" y="55"/>
                </a:cubicBezTo>
                <a:cubicBezTo>
                  <a:pt x="126" y="57"/>
                  <a:pt x="134" y="53"/>
                  <a:pt x="137" y="41"/>
                </a:cubicBezTo>
                <a:cubicBezTo>
                  <a:pt x="141" y="27"/>
                  <a:pt x="147" y="24"/>
                  <a:pt x="159" y="30"/>
                </a:cubicBezTo>
                <a:cubicBezTo>
                  <a:pt x="170" y="35"/>
                  <a:pt x="179" y="32"/>
                  <a:pt x="185" y="21"/>
                </a:cubicBezTo>
                <a:cubicBezTo>
                  <a:pt x="191" y="8"/>
                  <a:pt x="197" y="7"/>
                  <a:pt x="209" y="16"/>
                </a:cubicBezTo>
                <a:cubicBezTo>
                  <a:pt x="218" y="22"/>
                  <a:pt x="227" y="21"/>
                  <a:pt x="235" y="12"/>
                </a:cubicBezTo>
                <a:cubicBezTo>
                  <a:pt x="245" y="0"/>
                  <a:pt x="249" y="0"/>
                  <a:pt x="260" y="12"/>
                </a:cubicBezTo>
                <a:cubicBezTo>
                  <a:pt x="267" y="20"/>
                  <a:pt x="277" y="21"/>
                  <a:pt x="285" y="14"/>
                </a:cubicBezTo>
                <a:cubicBezTo>
                  <a:pt x="298" y="4"/>
                  <a:pt x="303" y="5"/>
                  <a:pt x="310" y="18"/>
                </a:cubicBezTo>
                <a:cubicBezTo>
                  <a:pt x="316" y="28"/>
                  <a:pt x="325" y="30"/>
                  <a:pt x="335" y="25"/>
                </a:cubicBezTo>
                <a:cubicBezTo>
                  <a:pt x="349" y="18"/>
                  <a:pt x="354" y="21"/>
                  <a:pt x="359" y="34"/>
                </a:cubicBezTo>
                <a:cubicBezTo>
                  <a:pt x="362" y="46"/>
                  <a:pt x="370" y="50"/>
                  <a:pt x="382" y="47"/>
                </a:cubicBezTo>
                <a:cubicBezTo>
                  <a:pt x="395" y="43"/>
                  <a:pt x="401" y="47"/>
                  <a:pt x="402" y="61"/>
                </a:cubicBezTo>
                <a:cubicBezTo>
                  <a:pt x="403" y="73"/>
                  <a:pt x="411" y="79"/>
                  <a:pt x="423" y="78"/>
                </a:cubicBezTo>
                <a:cubicBezTo>
                  <a:pt x="437" y="77"/>
                  <a:pt x="441" y="82"/>
                  <a:pt x="440" y="96"/>
                </a:cubicBezTo>
                <a:cubicBezTo>
                  <a:pt x="438" y="108"/>
                  <a:pt x="444" y="115"/>
                  <a:pt x="456" y="117"/>
                </a:cubicBezTo>
                <a:cubicBezTo>
                  <a:pt x="470" y="119"/>
                  <a:pt x="473" y="125"/>
                  <a:pt x="469" y="138"/>
                </a:cubicBezTo>
                <a:cubicBezTo>
                  <a:pt x="465" y="150"/>
                  <a:pt x="469" y="158"/>
                  <a:pt x="481" y="162"/>
                </a:cubicBezTo>
                <a:cubicBezTo>
                  <a:pt x="493" y="167"/>
                  <a:pt x="496" y="173"/>
                  <a:pt x="489" y="185"/>
                </a:cubicBezTo>
                <a:cubicBezTo>
                  <a:pt x="482" y="196"/>
                  <a:pt x="484" y="204"/>
                  <a:pt x="496" y="211"/>
                </a:cubicBezTo>
                <a:cubicBezTo>
                  <a:pt x="506" y="218"/>
                  <a:pt x="507" y="225"/>
                  <a:pt x="499" y="235"/>
                </a:cubicBezTo>
                <a:cubicBezTo>
                  <a:pt x="490" y="245"/>
                  <a:pt x="490" y="253"/>
                  <a:pt x="500" y="263"/>
                </a:cubicBezTo>
                <a:cubicBezTo>
                  <a:pt x="509" y="271"/>
                  <a:pt x="508" y="279"/>
                  <a:pt x="498" y="286"/>
                </a:cubicBezTo>
                <a:cubicBezTo>
                  <a:pt x="487" y="294"/>
                  <a:pt x="485" y="302"/>
                  <a:pt x="493" y="314"/>
                </a:cubicBezTo>
                <a:cubicBezTo>
                  <a:pt x="500" y="324"/>
                  <a:pt x="498" y="331"/>
                  <a:pt x="486" y="336"/>
                </a:cubicBezTo>
                <a:cubicBezTo>
                  <a:pt x="474" y="341"/>
                  <a:pt x="471" y="350"/>
                  <a:pt x="476" y="362"/>
                </a:cubicBezTo>
                <a:cubicBezTo>
                  <a:pt x="480" y="374"/>
                  <a:pt x="477" y="380"/>
                  <a:pt x="465" y="382"/>
                </a:cubicBezTo>
                <a:cubicBezTo>
                  <a:pt x="451" y="386"/>
                  <a:pt x="446" y="393"/>
                  <a:pt x="449" y="407"/>
                </a:cubicBezTo>
                <a:cubicBezTo>
                  <a:pt x="451" y="418"/>
                  <a:pt x="446" y="423"/>
                  <a:pt x="435" y="423"/>
                </a:cubicBezTo>
                <a:cubicBezTo>
                  <a:pt x="420" y="424"/>
                  <a:pt x="414" y="429"/>
                  <a:pt x="413" y="444"/>
                </a:cubicBezTo>
                <a:cubicBezTo>
                  <a:pt x="413" y="455"/>
                  <a:pt x="407" y="460"/>
                  <a:pt x="396" y="457"/>
                </a:cubicBezTo>
                <a:cubicBezTo>
                  <a:pt x="381" y="454"/>
                  <a:pt x="375" y="458"/>
                  <a:pt x="371" y="473"/>
                </a:cubicBezTo>
                <a:cubicBezTo>
                  <a:pt x="368" y="484"/>
                  <a:pt x="361" y="487"/>
                  <a:pt x="351" y="482"/>
                </a:cubicBezTo>
                <a:cubicBezTo>
                  <a:pt x="337" y="476"/>
                  <a:pt x="330" y="479"/>
                  <a:pt x="323" y="492"/>
                </a:cubicBezTo>
                <a:cubicBezTo>
                  <a:pt x="318" y="503"/>
                  <a:pt x="311" y="504"/>
                  <a:pt x="301" y="497"/>
                </a:cubicBezTo>
                <a:cubicBezTo>
                  <a:pt x="290" y="489"/>
                  <a:pt x="282" y="490"/>
                  <a:pt x="273" y="501"/>
                </a:cubicBezTo>
                <a:cubicBezTo>
                  <a:pt x="266" y="510"/>
                  <a:pt x="258" y="511"/>
                  <a:pt x="250" y="502"/>
                </a:cubicBezTo>
                <a:cubicBezTo>
                  <a:pt x="241" y="491"/>
                  <a:pt x="233" y="491"/>
                  <a:pt x="221" y="500"/>
                </a:cubicBezTo>
                <a:cubicBezTo>
                  <a:pt x="212" y="507"/>
                  <a:pt x="205" y="506"/>
                  <a:pt x="199" y="496"/>
                </a:cubicBezTo>
                <a:cubicBezTo>
                  <a:pt x="192" y="483"/>
                  <a:pt x="184" y="481"/>
                  <a:pt x="171" y="488"/>
                </a:cubicBezTo>
                <a:cubicBezTo>
                  <a:pt x="161" y="493"/>
                  <a:pt x="154" y="490"/>
                  <a:pt x="151" y="480"/>
                </a:cubicBezTo>
                <a:cubicBezTo>
                  <a:pt x="146" y="465"/>
                  <a:pt x="140" y="462"/>
                  <a:pt x="124" y="466"/>
                </a:cubicBezTo>
                <a:cubicBezTo>
                  <a:pt x="114" y="468"/>
                  <a:pt x="107" y="464"/>
                  <a:pt x="106" y="453"/>
                </a:cubicBezTo>
                <a:cubicBezTo>
                  <a:pt x="105" y="438"/>
                  <a:pt x="99" y="433"/>
                  <a:pt x="84" y="434"/>
                </a:cubicBezTo>
                <a:cubicBezTo>
                  <a:pt x="73" y="435"/>
                  <a:pt x="67" y="429"/>
                  <a:pt x="69" y="418"/>
                </a:cubicBezTo>
                <a:cubicBezTo>
                  <a:pt x="70" y="403"/>
                  <a:pt x="66" y="397"/>
                  <a:pt x="50" y="394"/>
                </a:cubicBezTo>
                <a:cubicBezTo>
                  <a:pt x="40" y="393"/>
                  <a:pt x="36" y="386"/>
                  <a:pt x="39" y="376"/>
                </a:cubicBezTo>
                <a:cubicBezTo>
                  <a:pt x="44" y="361"/>
                  <a:pt x="41" y="355"/>
                  <a:pt x="26" y="349"/>
                </a:cubicBezTo>
                <a:cubicBezTo>
                  <a:pt x="16" y="345"/>
                  <a:pt x="13" y="338"/>
                  <a:pt x="19" y="328"/>
                </a:cubicBezTo>
                <a:cubicBezTo>
                  <a:pt x="26" y="315"/>
                  <a:pt x="25" y="308"/>
                  <a:pt x="12" y="300"/>
                </a:cubicBezTo>
                <a:cubicBezTo>
                  <a:pt x="3" y="294"/>
                  <a:pt x="1" y="286"/>
                  <a:pt x="9" y="278"/>
                </a:cubicBezTo>
                <a:cubicBezTo>
                  <a:pt x="19" y="267"/>
                  <a:pt x="19" y="259"/>
                  <a:pt x="8" y="248"/>
                </a:cubicBezTo>
                <a:cubicBezTo>
                  <a:pt x="0" y="240"/>
                  <a:pt x="1" y="233"/>
                  <a:pt x="10" y="226"/>
                </a:cubicBezTo>
                <a:cubicBezTo>
                  <a:pt x="22" y="217"/>
                  <a:pt x="23" y="210"/>
                  <a:pt x="15" y="197"/>
                </a:cubicBezTo>
                <a:cubicBezTo>
                  <a:pt x="9" y="188"/>
                  <a:pt x="11" y="181"/>
                  <a:pt x="22" y="176"/>
                </a:cubicBezTo>
                <a:cubicBezTo>
                  <a:pt x="35" y="170"/>
                  <a:pt x="38" y="163"/>
                  <a:pt x="33" y="149"/>
                </a:cubicBezTo>
                <a:cubicBezTo>
                  <a:pt x="28" y="138"/>
                  <a:pt x="32" y="132"/>
                  <a:pt x="44" y="129"/>
                </a:cubicBezTo>
                <a:cubicBezTo>
                  <a:pt x="57" y="127"/>
                  <a:pt x="62" y="119"/>
                  <a:pt x="60" y="107"/>
                </a:cubicBezTo>
                <a:cubicBezTo>
                  <a:pt x="58" y="93"/>
                  <a:pt x="62" y="88"/>
                  <a:pt x="76" y="88"/>
                </a:cubicBezTo>
                <a:close/>
              </a:path>
            </a:pathLst>
          </a:custGeom>
          <a:solidFill>
            <a:srgbClr val="0282D0"/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Freeform 9"/>
          <p:cNvSpPr>
            <a:spLocks noEditPoints="1"/>
          </p:cNvSpPr>
          <p:nvPr/>
        </p:nvSpPr>
        <p:spPr bwMode="auto">
          <a:xfrm>
            <a:off x="4651787" y="974399"/>
            <a:ext cx="1234578" cy="1235610"/>
          </a:xfrm>
          <a:custGeom>
            <a:avLst/>
            <a:gdLst>
              <a:gd name="T0" fmla="*/ 81 w 509"/>
              <a:gd name="T1" fmla="*/ 261 h 509"/>
              <a:gd name="T2" fmla="*/ 428 w 509"/>
              <a:gd name="T3" fmla="*/ 248 h 509"/>
              <a:gd name="T4" fmla="*/ 81 w 509"/>
              <a:gd name="T5" fmla="*/ 261 h 509"/>
              <a:gd name="T6" fmla="*/ 89 w 509"/>
              <a:gd name="T7" fmla="*/ 75 h 509"/>
              <a:gd name="T8" fmla="*/ 130 w 509"/>
              <a:gd name="T9" fmla="*/ 44 h 509"/>
              <a:gd name="T10" fmla="*/ 176 w 509"/>
              <a:gd name="T11" fmla="*/ 23 h 509"/>
              <a:gd name="T12" fmla="*/ 226 w 509"/>
              <a:gd name="T13" fmla="*/ 12 h 509"/>
              <a:gd name="T14" fmla="*/ 276 w 509"/>
              <a:gd name="T15" fmla="*/ 12 h 509"/>
              <a:gd name="T16" fmla="*/ 327 w 509"/>
              <a:gd name="T17" fmla="*/ 21 h 509"/>
              <a:gd name="T18" fmla="*/ 374 w 509"/>
              <a:gd name="T19" fmla="*/ 41 h 509"/>
              <a:gd name="T20" fmla="*/ 416 w 509"/>
              <a:gd name="T21" fmla="*/ 71 h 509"/>
              <a:gd name="T22" fmla="*/ 451 w 509"/>
              <a:gd name="T23" fmla="*/ 108 h 509"/>
              <a:gd name="T24" fmla="*/ 477 w 509"/>
              <a:gd name="T25" fmla="*/ 152 h 509"/>
              <a:gd name="T26" fmla="*/ 494 w 509"/>
              <a:gd name="T27" fmla="*/ 201 h 509"/>
              <a:gd name="T28" fmla="*/ 501 w 509"/>
              <a:gd name="T29" fmla="*/ 252 h 509"/>
              <a:gd name="T30" fmla="*/ 495 w 509"/>
              <a:gd name="T31" fmla="*/ 303 h 509"/>
              <a:gd name="T32" fmla="*/ 480 w 509"/>
              <a:gd name="T33" fmla="*/ 352 h 509"/>
              <a:gd name="T34" fmla="*/ 455 w 509"/>
              <a:gd name="T35" fmla="*/ 398 h 509"/>
              <a:gd name="T36" fmla="*/ 421 w 509"/>
              <a:gd name="T37" fmla="*/ 437 h 509"/>
              <a:gd name="T38" fmla="*/ 380 w 509"/>
              <a:gd name="T39" fmla="*/ 467 h 509"/>
              <a:gd name="T40" fmla="*/ 333 w 509"/>
              <a:gd name="T41" fmla="*/ 488 h 509"/>
              <a:gd name="T42" fmla="*/ 283 w 509"/>
              <a:gd name="T43" fmla="*/ 499 h 509"/>
              <a:gd name="T44" fmla="*/ 231 w 509"/>
              <a:gd name="T45" fmla="*/ 500 h 509"/>
              <a:gd name="T46" fmla="*/ 181 w 509"/>
              <a:gd name="T47" fmla="*/ 490 h 509"/>
              <a:gd name="T48" fmla="*/ 133 w 509"/>
              <a:gd name="T49" fmla="*/ 469 h 509"/>
              <a:gd name="T50" fmla="*/ 91 w 509"/>
              <a:gd name="T51" fmla="*/ 439 h 509"/>
              <a:gd name="T52" fmla="*/ 56 w 509"/>
              <a:gd name="T53" fmla="*/ 401 h 509"/>
              <a:gd name="T54" fmla="*/ 31 w 509"/>
              <a:gd name="T55" fmla="*/ 357 h 509"/>
              <a:gd name="T56" fmla="*/ 15 w 509"/>
              <a:gd name="T57" fmla="*/ 308 h 509"/>
              <a:gd name="T58" fmla="*/ 8 w 509"/>
              <a:gd name="T59" fmla="*/ 257 h 509"/>
              <a:gd name="T60" fmla="*/ 14 w 509"/>
              <a:gd name="T61" fmla="*/ 206 h 509"/>
              <a:gd name="T62" fmla="*/ 29 w 509"/>
              <a:gd name="T63" fmla="*/ 157 h 509"/>
              <a:gd name="T64" fmla="*/ 55 w 509"/>
              <a:gd name="T65" fmla="*/ 113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09">
                <a:moveTo>
                  <a:pt x="81" y="261"/>
                </a:moveTo>
                <a:cubicBezTo>
                  <a:pt x="81" y="261"/>
                  <a:pt x="81" y="261"/>
                  <a:pt x="81" y="261"/>
                </a:cubicBezTo>
                <a:cubicBezTo>
                  <a:pt x="85" y="357"/>
                  <a:pt x="166" y="432"/>
                  <a:pt x="262" y="429"/>
                </a:cubicBezTo>
                <a:cubicBezTo>
                  <a:pt x="357" y="425"/>
                  <a:pt x="432" y="344"/>
                  <a:pt x="428" y="248"/>
                </a:cubicBezTo>
                <a:cubicBezTo>
                  <a:pt x="425" y="152"/>
                  <a:pt x="344" y="78"/>
                  <a:pt x="248" y="81"/>
                </a:cubicBezTo>
                <a:cubicBezTo>
                  <a:pt x="152" y="85"/>
                  <a:pt x="78" y="165"/>
                  <a:pt x="81" y="261"/>
                </a:cubicBezTo>
                <a:close/>
                <a:moveTo>
                  <a:pt x="70" y="94"/>
                </a:moveTo>
                <a:cubicBezTo>
                  <a:pt x="82" y="94"/>
                  <a:pt x="89" y="87"/>
                  <a:pt x="89" y="75"/>
                </a:cubicBezTo>
                <a:cubicBezTo>
                  <a:pt x="89" y="61"/>
                  <a:pt x="94" y="57"/>
                  <a:pt x="107" y="59"/>
                </a:cubicBezTo>
                <a:cubicBezTo>
                  <a:pt x="119" y="62"/>
                  <a:pt x="127" y="56"/>
                  <a:pt x="130" y="44"/>
                </a:cubicBezTo>
                <a:cubicBezTo>
                  <a:pt x="133" y="31"/>
                  <a:pt x="138" y="28"/>
                  <a:pt x="151" y="33"/>
                </a:cubicBezTo>
                <a:cubicBezTo>
                  <a:pt x="162" y="37"/>
                  <a:pt x="171" y="34"/>
                  <a:pt x="176" y="23"/>
                </a:cubicBezTo>
                <a:cubicBezTo>
                  <a:pt x="182" y="10"/>
                  <a:pt x="188" y="8"/>
                  <a:pt x="200" y="17"/>
                </a:cubicBezTo>
                <a:cubicBezTo>
                  <a:pt x="210" y="23"/>
                  <a:pt x="218" y="21"/>
                  <a:pt x="226" y="12"/>
                </a:cubicBezTo>
                <a:cubicBezTo>
                  <a:pt x="236" y="0"/>
                  <a:pt x="240" y="0"/>
                  <a:pt x="251" y="11"/>
                </a:cubicBezTo>
                <a:cubicBezTo>
                  <a:pt x="259" y="18"/>
                  <a:pt x="268" y="19"/>
                  <a:pt x="276" y="12"/>
                </a:cubicBezTo>
                <a:cubicBezTo>
                  <a:pt x="288" y="1"/>
                  <a:pt x="293" y="2"/>
                  <a:pt x="302" y="15"/>
                </a:cubicBezTo>
                <a:cubicBezTo>
                  <a:pt x="308" y="25"/>
                  <a:pt x="317" y="27"/>
                  <a:pt x="327" y="21"/>
                </a:cubicBezTo>
                <a:cubicBezTo>
                  <a:pt x="340" y="14"/>
                  <a:pt x="345" y="16"/>
                  <a:pt x="350" y="30"/>
                </a:cubicBezTo>
                <a:cubicBezTo>
                  <a:pt x="354" y="41"/>
                  <a:pt x="363" y="45"/>
                  <a:pt x="374" y="41"/>
                </a:cubicBezTo>
                <a:cubicBezTo>
                  <a:pt x="387" y="37"/>
                  <a:pt x="393" y="40"/>
                  <a:pt x="395" y="54"/>
                </a:cubicBezTo>
                <a:cubicBezTo>
                  <a:pt x="397" y="66"/>
                  <a:pt x="404" y="72"/>
                  <a:pt x="416" y="71"/>
                </a:cubicBezTo>
                <a:cubicBezTo>
                  <a:pt x="430" y="70"/>
                  <a:pt x="435" y="74"/>
                  <a:pt x="434" y="88"/>
                </a:cubicBezTo>
                <a:cubicBezTo>
                  <a:pt x="433" y="100"/>
                  <a:pt x="439" y="107"/>
                  <a:pt x="451" y="108"/>
                </a:cubicBezTo>
                <a:cubicBezTo>
                  <a:pt x="465" y="110"/>
                  <a:pt x="468" y="115"/>
                  <a:pt x="465" y="129"/>
                </a:cubicBezTo>
                <a:cubicBezTo>
                  <a:pt x="461" y="140"/>
                  <a:pt x="466" y="149"/>
                  <a:pt x="477" y="152"/>
                </a:cubicBezTo>
                <a:cubicBezTo>
                  <a:pt x="490" y="157"/>
                  <a:pt x="493" y="163"/>
                  <a:pt x="486" y="175"/>
                </a:cubicBezTo>
                <a:cubicBezTo>
                  <a:pt x="480" y="186"/>
                  <a:pt x="483" y="194"/>
                  <a:pt x="494" y="201"/>
                </a:cubicBezTo>
                <a:cubicBezTo>
                  <a:pt x="505" y="208"/>
                  <a:pt x="506" y="215"/>
                  <a:pt x="498" y="224"/>
                </a:cubicBezTo>
                <a:cubicBezTo>
                  <a:pt x="490" y="235"/>
                  <a:pt x="490" y="243"/>
                  <a:pt x="501" y="252"/>
                </a:cubicBezTo>
                <a:cubicBezTo>
                  <a:pt x="509" y="260"/>
                  <a:pt x="509" y="268"/>
                  <a:pt x="500" y="275"/>
                </a:cubicBezTo>
                <a:cubicBezTo>
                  <a:pt x="489" y="284"/>
                  <a:pt x="487" y="292"/>
                  <a:pt x="495" y="303"/>
                </a:cubicBezTo>
                <a:cubicBezTo>
                  <a:pt x="503" y="314"/>
                  <a:pt x="501" y="320"/>
                  <a:pt x="490" y="326"/>
                </a:cubicBezTo>
                <a:cubicBezTo>
                  <a:pt x="478" y="332"/>
                  <a:pt x="475" y="340"/>
                  <a:pt x="480" y="352"/>
                </a:cubicBezTo>
                <a:cubicBezTo>
                  <a:pt x="485" y="364"/>
                  <a:pt x="482" y="370"/>
                  <a:pt x="470" y="373"/>
                </a:cubicBezTo>
                <a:cubicBezTo>
                  <a:pt x="456" y="377"/>
                  <a:pt x="452" y="384"/>
                  <a:pt x="455" y="398"/>
                </a:cubicBezTo>
                <a:cubicBezTo>
                  <a:pt x="458" y="409"/>
                  <a:pt x="453" y="415"/>
                  <a:pt x="442" y="415"/>
                </a:cubicBezTo>
                <a:cubicBezTo>
                  <a:pt x="426" y="416"/>
                  <a:pt x="421" y="422"/>
                  <a:pt x="421" y="437"/>
                </a:cubicBezTo>
                <a:cubicBezTo>
                  <a:pt x="421" y="448"/>
                  <a:pt x="415" y="453"/>
                  <a:pt x="404" y="451"/>
                </a:cubicBezTo>
                <a:cubicBezTo>
                  <a:pt x="389" y="448"/>
                  <a:pt x="383" y="452"/>
                  <a:pt x="380" y="467"/>
                </a:cubicBezTo>
                <a:cubicBezTo>
                  <a:pt x="377" y="479"/>
                  <a:pt x="371" y="482"/>
                  <a:pt x="360" y="477"/>
                </a:cubicBezTo>
                <a:cubicBezTo>
                  <a:pt x="346" y="472"/>
                  <a:pt x="339" y="475"/>
                  <a:pt x="333" y="488"/>
                </a:cubicBezTo>
                <a:cubicBezTo>
                  <a:pt x="328" y="499"/>
                  <a:pt x="321" y="501"/>
                  <a:pt x="311" y="494"/>
                </a:cubicBezTo>
                <a:cubicBezTo>
                  <a:pt x="299" y="486"/>
                  <a:pt x="291" y="488"/>
                  <a:pt x="283" y="499"/>
                </a:cubicBezTo>
                <a:cubicBezTo>
                  <a:pt x="276" y="509"/>
                  <a:pt x="268" y="509"/>
                  <a:pt x="260" y="501"/>
                </a:cubicBezTo>
                <a:cubicBezTo>
                  <a:pt x="250" y="490"/>
                  <a:pt x="242" y="490"/>
                  <a:pt x="231" y="500"/>
                </a:cubicBezTo>
                <a:cubicBezTo>
                  <a:pt x="223" y="508"/>
                  <a:pt x="215" y="507"/>
                  <a:pt x="209" y="497"/>
                </a:cubicBezTo>
                <a:cubicBezTo>
                  <a:pt x="201" y="484"/>
                  <a:pt x="194" y="482"/>
                  <a:pt x="181" y="490"/>
                </a:cubicBezTo>
                <a:cubicBezTo>
                  <a:pt x="171" y="495"/>
                  <a:pt x="164" y="493"/>
                  <a:pt x="160" y="482"/>
                </a:cubicBezTo>
                <a:cubicBezTo>
                  <a:pt x="154" y="468"/>
                  <a:pt x="148" y="465"/>
                  <a:pt x="133" y="469"/>
                </a:cubicBezTo>
                <a:cubicBezTo>
                  <a:pt x="123" y="473"/>
                  <a:pt x="116" y="468"/>
                  <a:pt x="115" y="457"/>
                </a:cubicBezTo>
                <a:cubicBezTo>
                  <a:pt x="113" y="443"/>
                  <a:pt x="106" y="438"/>
                  <a:pt x="91" y="439"/>
                </a:cubicBezTo>
                <a:cubicBezTo>
                  <a:pt x="81" y="441"/>
                  <a:pt x="75" y="435"/>
                  <a:pt x="75" y="424"/>
                </a:cubicBezTo>
                <a:cubicBezTo>
                  <a:pt x="77" y="409"/>
                  <a:pt x="72" y="403"/>
                  <a:pt x="56" y="401"/>
                </a:cubicBezTo>
                <a:cubicBezTo>
                  <a:pt x="46" y="400"/>
                  <a:pt x="42" y="394"/>
                  <a:pt x="44" y="384"/>
                </a:cubicBezTo>
                <a:cubicBezTo>
                  <a:pt x="48" y="368"/>
                  <a:pt x="45" y="362"/>
                  <a:pt x="31" y="357"/>
                </a:cubicBezTo>
                <a:cubicBezTo>
                  <a:pt x="20" y="353"/>
                  <a:pt x="17" y="346"/>
                  <a:pt x="23" y="336"/>
                </a:cubicBezTo>
                <a:cubicBezTo>
                  <a:pt x="29" y="323"/>
                  <a:pt x="27" y="315"/>
                  <a:pt x="15" y="308"/>
                </a:cubicBezTo>
                <a:cubicBezTo>
                  <a:pt x="5" y="302"/>
                  <a:pt x="3" y="295"/>
                  <a:pt x="11" y="286"/>
                </a:cubicBezTo>
                <a:cubicBezTo>
                  <a:pt x="20" y="275"/>
                  <a:pt x="20" y="267"/>
                  <a:pt x="8" y="257"/>
                </a:cubicBezTo>
                <a:cubicBezTo>
                  <a:pt x="0" y="249"/>
                  <a:pt x="0" y="242"/>
                  <a:pt x="9" y="235"/>
                </a:cubicBezTo>
                <a:cubicBezTo>
                  <a:pt x="21" y="225"/>
                  <a:pt x="22" y="218"/>
                  <a:pt x="14" y="206"/>
                </a:cubicBezTo>
                <a:cubicBezTo>
                  <a:pt x="7" y="196"/>
                  <a:pt x="9" y="189"/>
                  <a:pt x="19" y="184"/>
                </a:cubicBezTo>
                <a:cubicBezTo>
                  <a:pt x="32" y="178"/>
                  <a:pt x="35" y="170"/>
                  <a:pt x="29" y="157"/>
                </a:cubicBezTo>
                <a:cubicBezTo>
                  <a:pt x="24" y="145"/>
                  <a:pt x="27" y="139"/>
                  <a:pt x="40" y="136"/>
                </a:cubicBezTo>
                <a:cubicBezTo>
                  <a:pt x="52" y="134"/>
                  <a:pt x="57" y="125"/>
                  <a:pt x="55" y="113"/>
                </a:cubicBezTo>
                <a:cubicBezTo>
                  <a:pt x="52" y="100"/>
                  <a:pt x="56" y="95"/>
                  <a:pt x="70" y="94"/>
                </a:cubicBezTo>
                <a:close/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Freeform 10"/>
          <p:cNvSpPr>
            <a:spLocks noEditPoints="1"/>
          </p:cNvSpPr>
          <p:nvPr/>
        </p:nvSpPr>
        <p:spPr bwMode="auto">
          <a:xfrm>
            <a:off x="5281656" y="2089037"/>
            <a:ext cx="1232522" cy="1232528"/>
          </a:xfrm>
          <a:custGeom>
            <a:avLst/>
            <a:gdLst>
              <a:gd name="T0" fmla="*/ 82 w 508"/>
              <a:gd name="T1" fmla="*/ 233 h 508"/>
              <a:gd name="T2" fmla="*/ 426 w 508"/>
              <a:gd name="T3" fmla="*/ 276 h 508"/>
              <a:gd name="T4" fmla="*/ 82 w 508"/>
              <a:gd name="T5" fmla="*/ 233 h 508"/>
              <a:gd name="T6" fmla="*/ 119 w 508"/>
              <a:gd name="T7" fmla="*/ 50 h 508"/>
              <a:gd name="T8" fmla="*/ 164 w 508"/>
              <a:gd name="T9" fmla="*/ 27 h 508"/>
              <a:gd name="T10" fmla="*/ 214 w 508"/>
              <a:gd name="T11" fmla="*/ 13 h 508"/>
              <a:gd name="T12" fmla="*/ 264 w 508"/>
              <a:gd name="T13" fmla="*/ 11 h 508"/>
              <a:gd name="T14" fmla="*/ 314 w 508"/>
              <a:gd name="T15" fmla="*/ 18 h 508"/>
              <a:gd name="T16" fmla="*/ 363 w 508"/>
              <a:gd name="T17" fmla="*/ 36 h 508"/>
              <a:gd name="T18" fmla="*/ 406 w 508"/>
              <a:gd name="T19" fmla="*/ 63 h 508"/>
              <a:gd name="T20" fmla="*/ 443 w 508"/>
              <a:gd name="T21" fmla="*/ 99 h 508"/>
              <a:gd name="T22" fmla="*/ 471 w 508"/>
              <a:gd name="T23" fmla="*/ 142 h 508"/>
              <a:gd name="T24" fmla="*/ 490 w 508"/>
              <a:gd name="T25" fmla="*/ 189 h 508"/>
              <a:gd name="T26" fmla="*/ 498 w 508"/>
              <a:gd name="T27" fmla="*/ 240 h 508"/>
              <a:gd name="T28" fmla="*/ 496 w 508"/>
              <a:gd name="T29" fmla="*/ 292 h 508"/>
              <a:gd name="T30" fmla="*/ 483 w 508"/>
              <a:gd name="T31" fmla="*/ 341 h 508"/>
              <a:gd name="T32" fmla="*/ 460 w 508"/>
              <a:gd name="T33" fmla="*/ 386 h 508"/>
              <a:gd name="T34" fmla="*/ 428 w 508"/>
              <a:gd name="T35" fmla="*/ 428 h 508"/>
              <a:gd name="T36" fmla="*/ 388 w 508"/>
              <a:gd name="T37" fmla="*/ 460 h 508"/>
              <a:gd name="T38" fmla="*/ 343 w 508"/>
              <a:gd name="T39" fmla="*/ 484 h 508"/>
              <a:gd name="T40" fmla="*/ 293 w 508"/>
              <a:gd name="T41" fmla="*/ 497 h 508"/>
              <a:gd name="T42" fmla="*/ 242 w 508"/>
              <a:gd name="T43" fmla="*/ 499 h 508"/>
              <a:gd name="T44" fmla="*/ 191 w 508"/>
              <a:gd name="T45" fmla="*/ 492 h 508"/>
              <a:gd name="T46" fmla="*/ 143 w 508"/>
              <a:gd name="T47" fmla="*/ 474 h 508"/>
              <a:gd name="T48" fmla="*/ 99 w 508"/>
              <a:gd name="T49" fmla="*/ 446 h 508"/>
              <a:gd name="T50" fmla="*/ 63 w 508"/>
              <a:gd name="T51" fmla="*/ 410 h 508"/>
              <a:gd name="T52" fmla="*/ 35 w 508"/>
              <a:gd name="T53" fmla="*/ 367 h 508"/>
              <a:gd name="T54" fmla="*/ 16 w 508"/>
              <a:gd name="T55" fmla="*/ 319 h 508"/>
              <a:gd name="T56" fmla="*/ 9 w 508"/>
              <a:gd name="T57" fmla="*/ 268 h 508"/>
              <a:gd name="T58" fmla="*/ 11 w 508"/>
              <a:gd name="T59" fmla="*/ 216 h 508"/>
              <a:gd name="T60" fmla="*/ 24 w 508"/>
              <a:gd name="T61" fmla="*/ 167 h 508"/>
              <a:gd name="T62" fmla="*/ 47 w 508"/>
              <a:gd name="T63" fmla="*/ 122 h 508"/>
              <a:gd name="T64" fmla="*/ 80 w 508"/>
              <a:gd name="T65" fmla="*/ 83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8">
                <a:moveTo>
                  <a:pt x="82" y="233"/>
                </a:moveTo>
                <a:cubicBezTo>
                  <a:pt x="82" y="233"/>
                  <a:pt x="82" y="233"/>
                  <a:pt x="82" y="233"/>
                </a:cubicBezTo>
                <a:cubicBezTo>
                  <a:pt x="70" y="328"/>
                  <a:pt x="137" y="415"/>
                  <a:pt x="233" y="427"/>
                </a:cubicBezTo>
                <a:cubicBezTo>
                  <a:pt x="327" y="438"/>
                  <a:pt x="414" y="371"/>
                  <a:pt x="426" y="276"/>
                </a:cubicBezTo>
                <a:cubicBezTo>
                  <a:pt x="438" y="181"/>
                  <a:pt x="370" y="94"/>
                  <a:pt x="275" y="82"/>
                </a:cubicBezTo>
                <a:cubicBezTo>
                  <a:pt x="180" y="70"/>
                  <a:pt x="94" y="138"/>
                  <a:pt x="82" y="233"/>
                </a:cubicBezTo>
                <a:close/>
                <a:moveTo>
                  <a:pt x="98" y="66"/>
                </a:moveTo>
                <a:cubicBezTo>
                  <a:pt x="110" y="68"/>
                  <a:pt x="117" y="62"/>
                  <a:pt x="119" y="50"/>
                </a:cubicBezTo>
                <a:cubicBezTo>
                  <a:pt x="121" y="37"/>
                  <a:pt x="127" y="33"/>
                  <a:pt x="140" y="38"/>
                </a:cubicBezTo>
                <a:cubicBezTo>
                  <a:pt x="151" y="42"/>
                  <a:pt x="160" y="38"/>
                  <a:pt x="164" y="27"/>
                </a:cubicBezTo>
                <a:cubicBezTo>
                  <a:pt x="170" y="14"/>
                  <a:pt x="176" y="12"/>
                  <a:pt x="188" y="19"/>
                </a:cubicBezTo>
                <a:cubicBezTo>
                  <a:pt x="198" y="25"/>
                  <a:pt x="207" y="23"/>
                  <a:pt x="214" y="13"/>
                </a:cubicBezTo>
                <a:cubicBezTo>
                  <a:pt x="222" y="1"/>
                  <a:pt x="227" y="1"/>
                  <a:pt x="238" y="11"/>
                </a:cubicBezTo>
                <a:cubicBezTo>
                  <a:pt x="247" y="18"/>
                  <a:pt x="256" y="18"/>
                  <a:pt x="264" y="11"/>
                </a:cubicBezTo>
                <a:cubicBezTo>
                  <a:pt x="276" y="0"/>
                  <a:pt x="280" y="0"/>
                  <a:pt x="289" y="13"/>
                </a:cubicBezTo>
                <a:cubicBezTo>
                  <a:pt x="296" y="22"/>
                  <a:pt x="305" y="24"/>
                  <a:pt x="314" y="18"/>
                </a:cubicBezTo>
                <a:cubicBezTo>
                  <a:pt x="328" y="10"/>
                  <a:pt x="333" y="12"/>
                  <a:pt x="339" y="25"/>
                </a:cubicBezTo>
                <a:cubicBezTo>
                  <a:pt x="343" y="36"/>
                  <a:pt x="352" y="40"/>
                  <a:pt x="363" y="36"/>
                </a:cubicBezTo>
                <a:cubicBezTo>
                  <a:pt x="377" y="31"/>
                  <a:pt x="382" y="33"/>
                  <a:pt x="384" y="48"/>
                </a:cubicBezTo>
                <a:cubicBezTo>
                  <a:pt x="387" y="59"/>
                  <a:pt x="394" y="65"/>
                  <a:pt x="406" y="63"/>
                </a:cubicBezTo>
                <a:cubicBezTo>
                  <a:pt x="420" y="61"/>
                  <a:pt x="425" y="65"/>
                  <a:pt x="424" y="79"/>
                </a:cubicBezTo>
                <a:cubicBezTo>
                  <a:pt x="424" y="91"/>
                  <a:pt x="430" y="98"/>
                  <a:pt x="443" y="99"/>
                </a:cubicBezTo>
                <a:cubicBezTo>
                  <a:pt x="457" y="100"/>
                  <a:pt x="460" y="105"/>
                  <a:pt x="457" y="119"/>
                </a:cubicBezTo>
                <a:cubicBezTo>
                  <a:pt x="454" y="130"/>
                  <a:pt x="459" y="138"/>
                  <a:pt x="471" y="142"/>
                </a:cubicBezTo>
                <a:cubicBezTo>
                  <a:pt x="484" y="145"/>
                  <a:pt x="487" y="151"/>
                  <a:pt x="481" y="164"/>
                </a:cubicBezTo>
                <a:cubicBezTo>
                  <a:pt x="476" y="175"/>
                  <a:pt x="479" y="184"/>
                  <a:pt x="490" y="189"/>
                </a:cubicBezTo>
                <a:cubicBezTo>
                  <a:pt x="502" y="196"/>
                  <a:pt x="503" y="202"/>
                  <a:pt x="495" y="213"/>
                </a:cubicBezTo>
                <a:cubicBezTo>
                  <a:pt x="487" y="223"/>
                  <a:pt x="488" y="232"/>
                  <a:pt x="498" y="240"/>
                </a:cubicBezTo>
                <a:cubicBezTo>
                  <a:pt x="508" y="248"/>
                  <a:pt x="508" y="255"/>
                  <a:pt x="499" y="263"/>
                </a:cubicBezTo>
                <a:cubicBezTo>
                  <a:pt x="488" y="272"/>
                  <a:pt x="488" y="281"/>
                  <a:pt x="496" y="292"/>
                </a:cubicBezTo>
                <a:cubicBezTo>
                  <a:pt x="504" y="301"/>
                  <a:pt x="502" y="308"/>
                  <a:pt x="492" y="314"/>
                </a:cubicBezTo>
                <a:cubicBezTo>
                  <a:pt x="480" y="321"/>
                  <a:pt x="477" y="329"/>
                  <a:pt x="483" y="341"/>
                </a:cubicBezTo>
                <a:cubicBezTo>
                  <a:pt x="489" y="352"/>
                  <a:pt x="486" y="359"/>
                  <a:pt x="474" y="362"/>
                </a:cubicBezTo>
                <a:cubicBezTo>
                  <a:pt x="461" y="366"/>
                  <a:pt x="457" y="374"/>
                  <a:pt x="460" y="386"/>
                </a:cubicBezTo>
                <a:cubicBezTo>
                  <a:pt x="463" y="399"/>
                  <a:pt x="460" y="404"/>
                  <a:pt x="447" y="406"/>
                </a:cubicBezTo>
                <a:cubicBezTo>
                  <a:pt x="433" y="407"/>
                  <a:pt x="427" y="413"/>
                  <a:pt x="428" y="428"/>
                </a:cubicBezTo>
                <a:cubicBezTo>
                  <a:pt x="429" y="439"/>
                  <a:pt x="423" y="444"/>
                  <a:pt x="412" y="443"/>
                </a:cubicBezTo>
                <a:cubicBezTo>
                  <a:pt x="397" y="441"/>
                  <a:pt x="391" y="446"/>
                  <a:pt x="388" y="460"/>
                </a:cubicBezTo>
                <a:cubicBezTo>
                  <a:pt x="386" y="472"/>
                  <a:pt x="380" y="475"/>
                  <a:pt x="369" y="471"/>
                </a:cubicBezTo>
                <a:cubicBezTo>
                  <a:pt x="355" y="467"/>
                  <a:pt x="348" y="470"/>
                  <a:pt x="343" y="484"/>
                </a:cubicBezTo>
                <a:cubicBezTo>
                  <a:pt x="338" y="494"/>
                  <a:pt x="331" y="497"/>
                  <a:pt x="321" y="491"/>
                </a:cubicBezTo>
                <a:cubicBezTo>
                  <a:pt x="309" y="483"/>
                  <a:pt x="301" y="485"/>
                  <a:pt x="293" y="497"/>
                </a:cubicBezTo>
                <a:cubicBezTo>
                  <a:pt x="287" y="507"/>
                  <a:pt x="279" y="507"/>
                  <a:pt x="270" y="499"/>
                </a:cubicBezTo>
                <a:cubicBezTo>
                  <a:pt x="260" y="490"/>
                  <a:pt x="252" y="490"/>
                  <a:pt x="242" y="499"/>
                </a:cubicBezTo>
                <a:cubicBezTo>
                  <a:pt x="234" y="508"/>
                  <a:pt x="226" y="507"/>
                  <a:pt x="219" y="497"/>
                </a:cubicBezTo>
                <a:cubicBezTo>
                  <a:pt x="211" y="486"/>
                  <a:pt x="203" y="484"/>
                  <a:pt x="191" y="492"/>
                </a:cubicBezTo>
                <a:cubicBezTo>
                  <a:pt x="181" y="498"/>
                  <a:pt x="174" y="496"/>
                  <a:pt x="170" y="485"/>
                </a:cubicBezTo>
                <a:cubicBezTo>
                  <a:pt x="164" y="472"/>
                  <a:pt x="157" y="469"/>
                  <a:pt x="143" y="474"/>
                </a:cubicBezTo>
                <a:cubicBezTo>
                  <a:pt x="132" y="478"/>
                  <a:pt x="126" y="474"/>
                  <a:pt x="124" y="463"/>
                </a:cubicBezTo>
                <a:cubicBezTo>
                  <a:pt x="120" y="448"/>
                  <a:pt x="115" y="444"/>
                  <a:pt x="99" y="446"/>
                </a:cubicBezTo>
                <a:cubicBezTo>
                  <a:pt x="88" y="447"/>
                  <a:pt x="83" y="442"/>
                  <a:pt x="83" y="431"/>
                </a:cubicBezTo>
                <a:cubicBezTo>
                  <a:pt x="84" y="417"/>
                  <a:pt x="78" y="410"/>
                  <a:pt x="63" y="410"/>
                </a:cubicBezTo>
                <a:cubicBezTo>
                  <a:pt x="52" y="409"/>
                  <a:pt x="47" y="402"/>
                  <a:pt x="50" y="392"/>
                </a:cubicBezTo>
                <a:cubicBezTo>
                  <a:pt x="54" y="377"/>
                  <a:pt x="49" y="370"/>
                  <a:pt x="35" y="367"/>
                </a:cubicBezTo>
                <a:cubicBezTo>
                  <a:pt x="25" y="364"/>
                  <a:pt x="21" y="357"/>
                  <a:pt x="26" y="347"/>
                </a:cubicBezTo>
                <a:cubicBezTo>
                  <a:pt x="32" y="332"/>
                  <a:pt x="30" y="326"/>
                  <a:pt x="16" y="319"/>
                </a:cubicBezTo>
                <a:cubicBezTo>
                  <a:pt x="6" y="313"/>
                  <a:pt x="5" y="306"/>
                  <a:pt x="12" y="297"/>
                </a:cubicBezTo>
                <a:cubicBezTo>
                  <a:pt x="21" y="285"/>
                  <a:pt x="20" y="277"/>
                  <a:pt x="9" y="268"/>
                </a:cubicBezTo>
                <a:cubicBezTo>
                  <a:pt x="0" y="261"/>
                  <a:pt x="0" y="253"/>
                  <a:pt x="8" y="246"/>
                </a:cubicBezTo>
                <a:cubicBezTo>
                  <a:pt x="19" y="236"/>
                  <a:pt x="20" y="228"/>
                  <a:pt x="11" y="216"/>
                </a:cubicBezTo>
                <a:cubicBezTo>
                  <a:pt x="4" y="208"/>
                  <a:pt x="5" y="200"/>
                  <a:pt x="15" y="195"/>
                </a:cubicBezTo>
                <a:cubicBezTo>
                  <a:pt x="28" y="188"/>
                  <a:pt x="31" y="180"/>
                  <a:pt x="24" y="167"/>
                </a:cubicBezTo>
                <a:cubicBezTo>
                  <a:pt x="19" y="157"/>
                  <a:pt x="22" y="150"/>
                  <a:pt x="33" y="146"/>
                </a:cubicBezTo>
                <a:cubicBezTo>
                  <a:pt x="47" y="142"/>
                  <a:pt x="51" y="135"/>
                  <a:pt x="47" y="122"/>
                </a:cubicBezTo>
                <a:cubicBezTo>
                  <a:pt x="44" y="109"/>
                  <a:pt x="48" y="104"/>
                  <a:pt x="61" y="103"/>
                </a:cubicBezTo>
                <a:cubicBezTo>
                  <a:pt x="74" y="102"/>
                  <a:pt x="80" y="95"/>
                  <a:pt x="80" y="83"/>
                </a:cubicBezTo>
                <a:cubicBezTo>
                  <a:pt x="79" y="69"/>
                  <a:pt x="84" y="64"/>
                  <a:pt x="98" y="66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544964" y="3897451"/>
            <a:ext cx="423870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978483" y="2514302"/>
            <a:ext cx="423870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34716" y="1419070"/>
            <a:ext cx="423870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69856" y="1419070"/>
            <a:ext cx="423870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698697" y="2531077"/>
            <a:ext cx="423870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92170" y="3849421"/>
            <a:ext cx="1477522" cy="623266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l"/>
            <a:r>
              <a:rPr lang="zh-CN" altLang="en-US" sz="1200" dirty="0"/>
              <a:t>收集数据，制作数据集，并完成数据集数据增强</a:t>
            </a:r>
            <a:endParaRPr lang="zh-CN" altLang="zh-CN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15927" y="1812538"/>
            <a:ext cx="2243183" cy="1690224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实现模块化根据数据集制作</a:t>
            </a:r>
            <a:r>
              <a: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finetune</a:t>
            </a: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自定数据集所需要的</a:t>
            </a:r>
            <a:r>
              <a: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train/validate/test</a:t>
            </a: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各个</a:t>
            </a:r>
            <a:r>
              <a: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list</a:t>
            </a: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以及</a:t>
            </a:r>
            <a:r>
              <a: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label list</a:t>
            </a: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，实现生成列表程序的模块化设计，便于后续的更改与维护。</a:t>
            </a:r>
          </a:p>
          <a:p>
            <a:pPr>
              <a:lnSpc>
                <a:spcPct val="130000"/>
              </a:lnSpc>
            </a:pPr>
            <a:endParaRPr lang="zh-CN" altLang="en-US" sz="10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296194" y="1197358"/>
            <a:ext cx="1922617" cy="471814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完成</a:t>
            </a:r>
            <a:r>
              <a:rPr lang="zh-CN" altLang="en-US" sz="1200" dirty="0">
                <a:latin typeface="SimHei" panose="02010609060101010101" pitchFamily="49" charset="-122"/>
                <a:ea typeface="SimHei" panose="02010609060101010101" pitchFamily="49" charset="-122"/>
              </a:rPr>
              <a:t>预训练模型</a:t>
            </a:r>
            <a:r>
              <a: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rPr>
              <a:t>finetune</a:t>
            </a:r>
            <a:endParaRPr lang="zh-CN" altLang="en-US" sz="1200" b="0" dirty="0">
              <a:solidFill>
                <a:schemeClr val="accent3">
                  <a:lumMod val="50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30000"/>
              </a:lnSpc>
            </a:pP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539608" y="2275655"/>
            <a:ext cx="1477522" cy="1244205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200" dirty="0"/>
              <a:t>使用</a:t>
            </a:r>
            <a:r>
              <a:rPr lang="en-US" altLang="zh-CN" sz="1200" dirty="0"/>
              <a:t> </a:t>
            </a:r>
            <a:r>
              <a:rPr lang="en-US" altLang="zh-CN" sz="1200" dirty="0" err="1"/>
              <a:t>Github</a:t>
            </a:r>
            <a:r>
              <a:rPr lang="en-US" altLang="zh-CN" sz="1200" dirty="0"/>
              <a:t> </a:t>
            </a:r>
            <a:r>
              <a:rPr lang="zh-CN" altLang="zh-CN" sz="1200" dirty="0"/>
              <a:t>代码托管平台管理项目代码，使代码可以第一时间在组内得到同步。</a:t>
            </a:r>
            <a:endParaRPr lang="zh-CN" altLang="en-US" sz="12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020594" y="991351"/>
            <a:ext cx="1477522" cy="992598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r>
              <a:rPr lang="zh-CN" altLang="zh-CN" sz="1200" dirty="0"/>
              <a:t>绘制混淆矩阵，并计算结果的精确率，准确率，召回率及</a:t>
            </a:r>
            <a:r>
              <a:rPr lang="en-US" altLang="zh-CN" sz="1200" dirty="0"/>
              <a:t>F1</a:t>
            </a:r>
            <a:r>
              <a:rPr lang="zh-CN" altLang="zh-CN" sz="1200" dirty="0"/>
              <a:t>值</a:t>
            </a:r>
            <a:r>
              <a:rPr lang="zh-CN" altLang="en-US" sz="1200" dirty="0"/>
              <a:t>，以进行模型微调结果评估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5291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16" dur="8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827E-6 -1.48148E-6 C 2.24827E-6 0.00023 0.05002 -0.50208 0.19851 -0.50856 C 0.34714 -0.51481 0.39156 -0.08588 0.40068 -1.48148E-6 " pathEditMode="relative" rAng="0" ptsTypes="fsf">
                                      <p:cBhvr>
                                        <p:cTn id="1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4" y="-25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26" dur="8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34" dur="8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42" dur="8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50" dur="8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6.35838E-7 L 0.40052 6.35838E-7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30" grpId="0"/>
      <p:bldP spid="131" grpId="0"/>
      <p:bldP spid="132" grpId="0"/>
      <p:bldP spid="133" grpId="0"/>
      <p:bldP spid="134" grpId="0"/>
      <p:bldP spid="136" grpId="0"/>
      <p:bldP spid="137" grpId="0"/>
      <p:bldP spid="138" grpId="0"/>
      <p:bldP spid="139" grpId="0"/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1">
            <a:extLst>
              <a:ext uri="{FF2B5EF4-FFF2-40B4-BE49-F238E27FC236}">
                <a16:creationId xmlns:a16="http://schemas.microsoft.com/office/drawing/2014/main" id="{645EB609-89F8-B622-63B7-180D6EC34E4A}"/>
              </a:ext>
            </a:extLst>
          </p:cNvPr>
          <p:cNvSpPr>
            <a:spLocks noEditPoints="1"/>
          </p:cNvSpPr>
          <p:nvPr/>
        </p:nvSpPr>
        <p:spPr bwMode="auto">
          <a:xfrm>
            <a:off x="7453594" y="1207107"/>
            <a:ext cx="1490326" cy="1497522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9D3554-BF73-525D-6058-84CBD576A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8" y="861937"/>
            <a:ext cx="4788110" cy="3297374"/>
          </a:xfrm>
          <a:prstGeom prst="rect">
            <a:avLst/>
          </a:prstGeom>
        </p:spPr>
      </p:pic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1821382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579933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5338487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7097042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5715794" y="1910525"/>
            <a:ext cx="2580538" cy="1379917"/>
            <a:chOff x="1257002" y="1216299"/>
            <a:chExt cx="938734" cy="1104086"/>
          </a:xfrm>
        </p:grpSpPr>
        <p:sp>
          <p:nvSpPr>
            <p:cNvPr id="144" name="圆角矩形 143"/>
            <p:cNvSpPr/>
            <p:nvPr/>
          </p:nvSpPr>
          <p:spPr>
            <a:xfrm>
              <a:off x="1259632" y="1216299"/>
              <a:ext cx="936104" cy="1104086"/>
            </a:xfrm>
            <a:prstGeom prst="roundRect">
              <a:avLst>
                <a:gd name="adj" fmla="val 14632"/>
              </a:avLst>
            </a:prstGeom>
            <a:solidFill>
              <a:srgbClr val="0067B4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38"/>
            <p:cNvSpPr txBox="1"/>
            <p:nvPr/>
          </p:nvSpPr>
          <p:spPr>
            <a:xfrm>
              <a:off x="1368152" y="1253361"/>
              <a:ext cx="683569" cy="33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39"/>
            <p:cNvSpPr txBox="1"/>
            <p:nvPr/>
          </p:nvSpPr>
          <p:spPr>
            <a:xfrm>
              <a:off x="1257002" y="1365313"/>
              <a:ext cx="938732" cy="36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程序基本框架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05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9D3554-BF73-525D-6058-84CBD576A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44" y="-57059"/>
            <a:ext cx="1162844" cy="800803"/>
          </a:xfrm>
          <a:prstGeom prst="rect">
            <a:avLst/>
          </a:prstGeom>
        </p:spPr>
      </p:pic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cxnSpLocks/>
          </p:cNvCxnSpPr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4455148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9258620" y="4342219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9255748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9389327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8EC06F-20E7-AB20-8FF9-706F8C09B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7" y="1113199"/>
            <a:ext cx="4276967" cy="2862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9DE5F-A9F9-5891-1D66-7F45F99B3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3" y="2226864"/>
            <a:ext cx="3868836" cy="1749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D717D9-E585-95E3-52C7-ACC68C384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33" y="1211082"/>
            <a:ext cx="2971572" cy="981779"/>
          </a:xfrm>
          <a:prstGeom prst="rect">
            <a:avLst/>
          </a:prstGeo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60280227-7942-90F7-CFC3-CEE257D882AE}"/>
              </a:ext>
            </a:extLst>
          </p:cNvPr>
          <p:cNvSpPr>
            <a:spLocks noEditPoints="1"/>
          </p:cNvSpPr>
          <p:nvPr/>
        </p:nvSpPr>
        <p:spPr bwMode="auto">
          <a:xfrm>
            <a:off x="4226256" y="4111542"/>
            <a:ext cx="693076" cy="691359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DE63F79-E33A-B3EC-5FA8-3F5222265D88}"/>
              </a:ext>
            </a:extLst>
          </p:cNvPr>
          <p:cNvSpPr/>
          <p:nvPr/>
        </p:nvSpPr>
        <p:spPr>
          <a:xfrm rot="20404700">
            <a:off x="6576292" y="3564781"/>
            <a:ext cx="2437774" cy="10626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数据集的制作</a:t>
            </a:r>
          </a:p>
        </p:txBody>
      </p:sp>
    </p:spTree>
    <p:extLst>
      <p:ext uri="{BB962C8B-B14F-4D97-AF65-F5344CB8AC3E}">
        <p14:creationId xmlns:p14="http://schemas.microsoft.com/office/powerpoint/2010/main" val="109922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9D3554-BF73-525D-6058-84CBD576A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844" y="-57059"/>
            <a:ext cx="1162844" cy="800803"/>
          </a:xfrm>
          <a:prstGeom prst="rect">
            <a:avLst/>
          </a:prstGeom>
        </p:spPr>
      </p:pic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108251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项目完成情况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cxnSpLocks/>
          </p:cNvCxnSpPr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-377487" y="4339576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9258620" y="4342219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455148" y="434256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9389327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498B3F-357E-947F-F936-545FF5B41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3" y="1230844"/>
            <a:ext cx="4378141" cy="28714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06337B-B596-67D8-495C-FE17AC1BD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1039822"/>
            <a:ext cx="3883660" cy="12642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CD9765-5947-B25E-7C3A-5CF2FD3AA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89" y="2522144"/>
            <a:ext cx="2244090" cy="1717040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id="{9138D100-14A1-FF61-082B-746A60C71DCF}"/>
              </a:ext>
            </a:extLst>
          </p:cNvPr>
          <p:cNvSpPr>
            <a:spLocks noEditPoints="1"/>
          </p:cNvSpPr>
          <p:nvPr/>
        </p:nvSpPr>
        <p:spPr bwMode="auto">
          <a:xfrm>
            <a:off x="4226256" y="4111542"/>
            <a:ext cx="693076" cy="691359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F76574B-7F1A-1570-3F99-86DC5F692270}"/>
              </a:ext>
            </a:extLst>
          </p:cNvPr>
          <p:cNvSpPr/>
          <p:nvPr/>
        </p:nvSpPr>
        <p:spPr>
          <a:xfrm rot="19919163">
            <a:off x="6498293" y="4059586"/>
            <a:ext cx="3048000" cy="11429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模型预测结果评估</a:t>
            </a:r>
          </a:p>
        </p:txBody>
      </p:sp>
    </p:spTree>
    <p:extLst>
      <p:ext uri="{BB962C8B-B14F-4D97-AF65-F5344CB8AC3E}">
        <p14:creationId xmlns:p14="http://schemas.microsoft.com/office/powerpoint/2010/main" val="31250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风素材 https://12sc.taobao.com/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9325</TotalTime>
  <Words>819</Words>
  <Application>Microsoft Macintosh PowerPoint</Application>
  <PresentationFormat>自定义</PresentationFormat>
  <Paragraphs>135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Courier New</vt:lpstr>
      <vt:lpstr>Century Gothic</vt:lpstr>
      <vt:lpstr>Bahnschrift Condensed</vt:lpstr>
      <vt:lpstr>方正兰亭准黑_GBK</vt:lpstr>
      <vt:lpstr>幼圆</vt:lpstr>
      <vt:lpstr>Impact</vt:lpstr>
      <vt:lpstr>微软雅黑</vt:lpstr>
      <vt:lpstr>等线</vt:lpstr>
      <vt:lpstr>Calibri</vt:lpstr>
      <vt:lpstr>Palatino Linotype</vt:lpstr>
      <vt:lpstr>华文新魏</vt:lpstr>
      <vt:lpstr>Franklin Gothic Medium</vt:lpstr>
      <vt:lpstr>SimHei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12sc.taobao.com</dc:title>
  <dc:subject>12sc.taobao.com</dc:subject>
  <dc:creator>清风素材</dc:creator>
  <cp:keywords>12sc.taobao.com</cp:keywords>
  <dc:description>12sc.taobao.com</dc:description>
  <cp:lastModifiedBy>Microsoft Office User</cp:lastModifiedBy>
  <cp:revision>952</cp:revision>
  <dcterms:created xsi:type="dcterms:W3CDTF">2004-08-26T06:30:40Z</dcterms:created>
  <dcterms:modified xsi:type="dcterms:W3CDTF">2024-04-29T08:45:32Z</dcterms:modified>
  <cp:category>12sc.taobao.com</cp:category>
  <cp:contentStatus>12sc.taobao.com</cp:contentStatus>
</cp:coreProperties>
</file>